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96" r:id="rId3"/>
    <p:sldId id="317" r:id="rId4"/>
    <p:sldId id="300" r:id="rId5"/>
    <p:sldId id="316" r:id="rId6"/>
    <p:sldId id="301" r:id="rId7"/>
    <p:sldId id="319" r:id="rId8"/>
    <p:sldId id="302" r:id="rId9"/>
    <p:sldId id="320" r:id="rId10"/>
    <p:sldId id="303" r:id="rId11"/>
    <p:sldId id="304" r:id="rId12"/>
    <p:sldId id="305" r:id="rId13"/>
    <p:sldId id="306" r:id="rId14"/>
    <p:sldId id="307" r:id="rId15"/>
    <p:sldId id="324" r:id="rId16"/>
    <p:sldId id="308" r:id="rId17"/>
    <p:sldId id="309" r:id="rId18"/>
    <p:sldId id="310" r:id="rId19"/>
    <p:sldId id="325" r:id="rId20"/>
    <p:sldId id="311" r:id="rId21"/>
    <p:sldId id="321" r:id="rId22"/>
    <p:sldId id="322" r:id="rId23"/>
    <p:sldId id="323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0A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70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772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75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78995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397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684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28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649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748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9953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8556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85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2015/11/16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2015/11/16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84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38200"/>
          </a:xfrm>
        </p:spPr>
        <p:txBody>
          <a:bodyPr/>
          <a:lstStyle/>
          <a:p>
            <a:pPr algn="ctr"/>
            <a:r>
              <a:rPr lang="zh-CN" altLang="en-US" dirty="0" smtClean="0"/>
              <a:t>实验三      差动继电器</a:t>
            </a:r>
            <a:r>
              <a:rPr lang="zh-CN" altLang="en-US" dirty="0"/>
              <a:t>实验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3600" dirty="0">
                <a:solidFill>
                  <a:srgbClr val="FF0000"/>
                </a:solidFill>
              </a:rPr>
              <a:t>一．实验目的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 </a:t>
            </a:r>
            <a:r>
              <a:rPr lang="zh-CN" altLang="en-US" dirty="0" smtClean="0"/>
              <a:t>掌握</a:t>
            </a:r>
            <a:r>
              <a:rPr lang="zh-CN" altLang="en-US" dirty="0"/>
              <a:t>具有磁力制动特性的</a:t>
            </a:r>
            <a:r>
              <a:rPr lang="en-US" altLang="zh-CN" dirty="0"/>
              <a:t>DCD-5</a:t>
            </a:r>
            <a:r>
              <a:rPr lang="zh-CN" altLang="en-US" dirty="0"/>
              <a:t>差动继电器的工作原理，结构特点及实验方法，了解其调试方法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．了解</a:t>
            </a:r>
            <a:r>
              <a:rPr lang="en-US" altLang="zh-CN" dirty="0">
                <a:solidFill>
                  <a:srgbClr val="FF0000"/>
                </a:solidFill>
              </a:rPr>
              <a:t>Y/△-11</a:t>
            </a:r>
            <a:r>
              <a:rPr lang="zh-CN" altLang="en-US" dirty="0">
                <a:solidFill>
                  <a:srgbClr val="FF0000"/>
                </a:solidFill>
              </a:rPr>
              <a:t>双绕组变压器差动保护实验的原理。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．</a:t>
            </a:r>
            <a:r>
              <a:rPr lang="zh-CN" altLang="en-US" dirty="0">
                <a:solidFill>
                  <a:srgbClr val="FF0000"/>
                </a:solidFill>
              </a:rPr>
              <a:t>熟悉保护的构成及保护动作先后情况。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67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1802288"/>
              </p:ext>
            </p:extLst>
          </p:nvPr>
        </p:nvGraphicFramePr>
        <p:xfrm>
          <a:off x="323529" y="2276870"/>
          <a:ext cx="8712967" cy="25202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2087"/>
                <a:gridCol w="2448272"/>
                <a:gridCol w="2016224"/>
                <a:gridCol w="1440160"/>
                <a:gridCol w="2016224"/>
              </a:tblGrid>
              <a:tr h="6300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zh-CN" altLang="en-US" sz="2000" b="1" kern="65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序号</a:t>
                      </a:r>
                      <a:endParaRPr kumimoji="0" lang="zh-CN" sz="2000" b="1" kern="65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zh-CN" altLang="en-US" sz="2000" b="1" kern="65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动作电流</a:t>
                      </a:r>
                      <a:r>
                        <a:rPr kumimoji="0" lang="en-US" altLang="zh-CN" sz="2000" b="1" kern="65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000" b="1" kern="650" baseline="-250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</a:t>
                      </a:r>
                      <a:r>
                        <a:rPr kumimoji="0" lang="en-US" altLang="zh-CN" sz="2000" b="1" kern="65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(mA)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650" dirty="0">
                          <a:solidFill>
                            <a:srgbClr val="FF0000"/>
                          </a:solidFill>
                          <a:effectLst/>
                        </a:rPr>
                        <a:t>返回电流</a:t>
                      </a:r>
                      <a:r>
                        <a:rPr kumimoji="0" lang="en-US" sz="2000" b="1" kern="6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sz="2000" b="1" kern="650" baseline="-25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 </a:t>
                      </a:r>
                      <a:r>
                        <a:rPr kumimoji="0" lang="en-US" sz="2000" b="1" kern="6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(mA)</a:t>
                      </a:r>
                      <a:endParaRPr kumimoji="0" lang="zh-CN" sz="2000" b="1" kern="6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650" dirty="0">
                          <a:solidFill>
                            <a:srgbClr val="FF0000"/>
                          </a:solidFill>
                          <a:effectLst/>
                        </a:rPr>
                        <a:t>返回系数</a:t>
                      </a:r>
                      <a:r>
                        <a:rPr kumimoji="0" lang="en-US" sz="2000" b="1" kern="65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kumimoji="0" lang="en-US" sz="2000" b="1" kern="650" baseline="-25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endParaRPr kumimoji="0" lang="zh-CN" sz="2000" b="1" kern="650" baseline="-25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650" dirty="0">
                          <a:solidFill>
                            <a:srgbClr val="FF0000"/>
                          </a:solidFill>
                          <a:effectLst/>
                        </a:rPr>
                        <a:t>动作电压</a:t>
                      </a:r>
                      <a:r>
                        <a:rPr kumimoji="0" lang="en-US" sz="2000" b="1" kern="65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sz="2000" b="1" kern="650" baseline="-25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</a:t>
                      </a:r>
                      <a:r>
                        <a:rPr kumimoji="0" lang="en-US" sz="2000" b="1" kern="6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(V)</a:t>
                      </a:r>
                      <a:endParaRPr kumimoji="0" lang="zh-CN" sz="2000" b="1" kern="6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0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0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00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65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139952" y="1700808"/>
            <a:ext cx="931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表</a:t>
            </a:r>
            <a:r>
              <a:rPr lang="en-US" altLang="zh-CN" sz="2400" dirty="0"/>
              <a:t>3-2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0622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3</a:t>
            </a:r>
            <a:r>
              <a:rPr lang="zh-CN" altLang="en-US" sz="3200" dirty="0"/>
              <a:t>．动作安匝检验（无制动时起始动作安匝）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5826"/>
            <a:ext cx="6912768" cy="4890364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339752" y="6237312"/>
            <a:ext cx="4624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图</a:t>
            </a:r>
            <a:r>
              <a:rPr lang="en-US" altLang="zh-CN" sz="2400" dirty="0">
                <a:solidFill>
                  <a:srgbClr val="FF0000"/>
                </a:solidFill>
              </a:rPr>
              <a:t>3-2    </a:t>
            </a:r>
            <a:r>
              <a:rPr lang="zh-CN" altLang="en-US" sz="2400" dirty="0">
                <a:solidFill>
                  <a:srgbClr val="FF0000"/>
                </a:solidFill>
              </a:rPr>
              <a:t>动作安匝检验实验接线图</a:t>
            </a:r>
          </a:p>
        </p:txBody>
      </p:sp>
      <p:sp>
        <p:nvSpPr>
          <p:cNvPr id="3" name="椭圆 2"/>
          <p:cNvSpPr/>
          <p:nvPr/>
        </p:nvSpPr>
        <p:spPr>
          <a:xfrm>
            <a:off x="4788024" y="1628800"/>
            <a:ext cx="440432" cy="576064"/>
          </a:xfrm>
          <a:prstGeom prst="ellipse">
            <a:avLst/>
          </a:prstGeom>
          <a:noFill/>
          <a:ln w="508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88024" y="2852936"/>
            <a:ext cx="440432" cy="504056"/>
          </a:xfrm>
          <a:prstGeom prst="ellipse">
            <a:avLst/>
          </a:prstGeom>
          <a:noFill/>
          <a:ln w="508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72200" y="1628800"/>
            <a:ext cx="440432" cy="576064"/>
          </a:xfrm>
          <a:prstGeom prst="ellipse">
            <a:avLst/>
          </a:prstGeom>
          <a:noFill/>
          <a:ln w="50800">
            <a:solidFill>
              <a:srgbClr val="2E0AC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77632" y="2852936"/>
            <a:ext cx="440432" cy="576064"/>
          </a:xfrm>
          <a:prstGeom prst="ellipse">
            <a:avLst/>
          </a:prstGeom>
          <a:noFill/>
          <a:ln w="50800">
            <a:solidFill>
              <a:srgbClr val="2E0AC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03163" y="5301208"/>
            <a:ext cx="440432" cy="576064"/>
          </a:xfrm>
          <a:prstGeom prst="ellipse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803163" y="3429000"/>
            <a:ext cx="440432" cy="576064"/>
          </a:xfrm>
          <a:prstGeom prst="ellipse">
            <a:avLst/>
          </a:prstGeom>
          <a:noFill/>
          <a:ln w="508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2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pPr algn="l"/>
            <a:r>
              <a:rPr lang="zh-CN" altLang="en-US" sz="3600" dirty="0" smtClean="0"/>
              <a:t>实验</a:t>
            </a:r>
            <a:r>
              <a:rPr lang="zh-CN" altLang="en-US" sz="3600" dirty="0"/>
              <a:t>说明</a:t>
            </a:r>
            <a:br>
              <a:rPr lang="zh-CN" altLang="en-US" sz="3600" dirty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63568"/>
            <a:ext cx="8229600" cy="53057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实验</a:t>
            </a:r>
            <a:r>
              <a:rPr lang="zh-CN" altLang="en-US" dirty="0"/>
              <a:t>接线如</a:t>
            </a:r>
            <a:r>
              <a:rPr lang="zh-CN" altLang="en-US" dirty="0" smtClean="0"/>
              <a:t>图</a:t>
            </a:r>
            <a:r>
              <a:rPr lang="en-US" altLang="zh-CN" dirty="0" smtClean="0"/>
              <a:t>3-2</a:t>
            </a:r>
            <a:r>
              <a:rPr lang="zh-CN" altLang="en-US" dirty="0" smtClean="0"/>
              <a:t>所</a:t>
            </a:r>
            <a:r>
              <a:rPr lang="zh-CN" altLang="en-US" dirty="0"/>
              <a:t>示，交流</a:t>
            </a:r>
            <a:r>
              <a:rPr lang="zh-CN" altLang="en-US" dirty="0" smtClean="0"/>
              <a:t>电流表量程</a:t>
            </a:r>
            <a:r>
              <a:rPr lang="zh-CN" altLang="en-US" dirty="0"/>
              <a:t>为</a:t>
            </a:r>
            <a:r>
              <a:rPr lang="en-US" altLang="zh-CN" dirty="0"/>
              <a:t>20A</a:t>
            </a:r>
            <a:r>
              <a:rPr lang="zh-CN" altLang="en-US" dirty="0"/>
              <a:t>。</a:t>
            </a:r>
          </a:p>
          <a:p>
            <a:r>
              <a:rPr lang="zh-CN" altLang="en-US" dirty="0" smtClean="0"/>
              <a:t>平衡绕组</a:t>
            </a:r>
            <a:r>
              <a:rPr lang="en-US" altLang="zh-CN" dirty="0"/>
              <a:t>Wb1</a:t>
            </a:r>
            <a:r>
              <a:rPr lang="zh-CN" altLang="en-US" dirty="0"/>
              <a:t>．</a:t>
            </a:r>
            <a:r>
              <a:rPr lang="en-US" altLang="zh-CN" dirty="0"/>
              <a:t>Wb2</a:t>
            </a:r>
            <a:r>
              <a:rPr lang="zh-CN" altLang="en-US" dirty="0"/>
              <a:t>的两个整定螺钉分别都插入</a:t>
            </a:r>
            <a:r>
              <a:rPr lang="en-US" altLang="zh-CN" dirty="0"/>
              <a:t>0</a:t>
            </a:r>
            <a:r>
              <a:rPr lang="zh-CN" altLang="en-US" dirty="0"/>
              <a:t>匝，工作绕组的整定螺钉插入</a:t>
            </a:r>
            <a:r>
              <a:rPr lang="en-US" altLang="zh-CN" dirty="0"/>
              <a:t>20</a:t>
            </a:r>
            <a:r>
              <a:rPr lang="zh-CN" altLang="en-US" dirty="0"/>
              <a:t>匝，制动绕组的整定螺钉插入</a:t>
            </a:r>
            <a:r>
              <a:rPr lang="en-US" altLang="zh-CN" dirty="0"/>
              <a:t>14</a:t>
            </a:r>
            <a:r>
              <a:rPr lang="zh-CN" altLang="en-US" dirty="0"/>
              <a:t>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拆</a:t>
            </a:r>
            <a:r>
              <a:rPr lang="zh-CN" altLang="en-US" dirty="0"/>
              <a:t>下玻璃罩子，按要求把各个绕组的整定螺钉插入对应的孔位。</a:t>
            </a:r>
          </a:p>
          <a:p>
            <a:r>
              <a:rPr lang="zh-CN" altLang="en-US" dirty="0" smtClean="0"/>
              <a:t>检查</a:t>
            </a:r>
            <a:r>
              <a:rPr lang="zh-CN" altLang="en-US" dirty="0"/>
              <a:t>无误后，合</a:t>
            </a:r>
            <a:r>
              <a:rPr lang="zh-CN" altLang="en-US" dirty="0" smtClean="0"/>
              <a:t>上电源开关和直流</a:t>
            </a:r>
            <a:r>
              <a:rPr lang="zh-CN" altLang="en-US" dirty="0"/>
              <a:t>电源船型开关</a:t>
            </a:r>
            <a:r>
              <a:rPr lang="zh-CN" altLang="en-US" dirty="0" smtClean="0"/>
              <a:t>，增大</a:t>
            </a:r>
            <a:r>
              <a:rPr lang="zh-CN" altLang="en-US" dirty="0"/>
              <a:t>输出电压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注意</a:t>
            </a:r>
            <a:r>
              <a:rPr lang="zh-CN" altLang="en-US" dirty="0">
                <a:solidFill>
                  <a:srgbClr val="FF0000"/>
                </a:solidFill>
              </a:rPr>
              <a:t>：当电流接近</a:t>
            </a:r>
            <a:r>
              <a:rPr lang="en-US" altLang="zh-CN" dirty="0">
                <a:solidFill>
                  <a:srgbClr val="FF0000"/>
                </a:solidFill>
              </a:rPr>
              <a:t>3A</a:t>
            </a:r>
            <a:r>
              <a:rPr lang="zh-CN" altLang="en-US" dirty="0">
                <a:solidFill>
                  <a:srgbClr val="FF0000"/>
                </a:solidFill>
              </a:rPr>
              <a:t>时，应小心操作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对调压器进行缓慢调节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当</a:t>
            </a:r>
            <a:r>
              <a:rPr lang="zh-CN" altLang="en-US" dirty="0"/>
              <a:t>光示牌由灭变亮时，说明继电器动作，读取动作电流值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11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814451"/>
              </p:ext>
            </p:extLst>
          </p:nvPr>
        </p:nvGraphicFramePr>
        <p:xfrm>
          <a:off x="1278583" y="2276872"/>
          <a:ext cx="7181849" cy="20555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16513"/>
                <a:gridCol w="1808196"/>
                <a:gridCol w="1809045"/>
                <a:gridCol w="1848095"/>
              </a:tblGrid>
              <a:tr h="39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2400" b="1" kern="650" baseline="-2500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zh-CN" sz="2400" b="1" kern="650" smtClean="0">
                          <a:effectLst/>
                          <a:latin typeface="Arial"/>
                          <a:ea typeface="宋体"/>
                          <a:cs typeface="Arial"/>
                        </a:rPr>
                        <a:t>（匝）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effectLst/>
                          <a:latin typeface="Arial"/>
                          <a:ea typeface="宋体"/>
                          <a:cs typeface="Times New Roman"/>
                        </a:rPr>
                        <a:t>20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effectLst/>
                          <a:latin typeface="Arial"/>
                          <a:ea typeface="宋体"/>
                          <a:cs typeface="Times New Roman"/>
                        </a:rPr>
                        <a:t>13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4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65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65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65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65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4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400" kern="65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65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650"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2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65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2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550103"/>
              </p:ext>
            </p:extLst>
          </p:nvPr>
        </p:nvGraphicFramePr>
        <p:xfrm>
          <a:off x="1418050" y="2852936"/>
          <a:ext cx="135375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6" name="公式" r:id="rId3" imgW="444307" imgH="190417" progId="Equation.3">
                  <p:embed/>
                </p:oleObj>
              </mc:Choice>
              <mc:Fallback>
                <p:oleObj name="公式" r:id="rId3" imgW="444307" imgH="190417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8050" y="2852936"/>
                        <a:ext cx="1353750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839722"/>
              </p:ext>
            </p:extLst>
          </p:nvPr>
        </p:nvGraphicFramePr>
        <p:xfrm>
          <a:off x="1274034" y="3617712"/>
          <a:ext cx="1487830" cy="531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7" name="公式" r:id="rId5" imgW="533169" imgH="190417" progId="Equation.3">
                  <p:embed/>
                </p:oleObj>
              </mc:Choice>
              <mc:Fallback>
                <p:oleObj name="公式" r:id="rId5" imgW="533169" imgH="190417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034" y="3617712"/>
                        <a:ext cx="1487830" cy="531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57"/>
          <p:cNvSpPr>
            <a:spLocks noChangeArrowheads="1"/>
          </p:cNvSpPr>
          <p:nvPr/>
        </p:nvSpPr>
        <p:spPr bwMode="auto">
          <a:xfrm>
            <a:off x="4002690" y="1307758"/>
            <a:ext cx="14334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4775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7750" algn="l"/>
              </a:tabLst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表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3-3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3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四</a:t>
            </a:r>
            <a:r>
              <a:rPr lang="zh-CN" altLang="en-US" sz="3600" dirty="0">
                <a:solidFill>
                  <a:srgbClr val="FF0000"/>
                </a:solidFill>
              </a:rPr>
              <a:t>．</a:t>
            </a:r>
            <a:r>
              <a:rPr lang="zh-CN" altLang="en-US" dirty="0" smtClean="0">
                <a:solidFill>
                  <a:srgbClr val="FF0000"/>
                </a:solidFill>
              </a:rPr>
              <a:t>实验</a:t>
            </a:r>
            <a:r>
              <a:rPr lang="zh-CN" altLang="en-US" dirty="0">
                <a:solidFill>
                  <a:srgbClr val="FF0000"/>
                </a:solidFill>
              </a:rPr>
              <a:t>报告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        1</a:t>
            </a:r>
            <a:r>
              <a:rPr lang="zh-CN" altLang="en-US" dirty="0" smtClean="0"/>
              <a:t>．试说明差动继电器的工作原理</a:t>
            </a:r>
            <a:endParaRPr lang="zh-CN" alt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        2</a:t>
            </a:r>
            <a:r>
              <a:rPr lang="zh-CN" altLang="en-US" dirty="0" smtClean="0"/>
              <a:t>．试设计出</a:t>
            </a:r>
            <a:r>
              <a:rPr lang="en-US" altLang="zh-CN" dirty="0"/>
              <a:t>Y/△-11</a:t>
            </a:r>
            <a:r>
              <a:rPr lang="zh-CN" altLang="en-US" dirty="0"/>
              <a:t>双绕组变压器差动</a:t>
            </a:r>
            <a:r>
              <a:rPr lang="zh-CN" altLang="en-US" dirty="0" smtClean="0"/>
              <a:t>保护电路  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11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dirty="0"/>
              <a:t> </a:t>
            </a:r>
            <a:r>
              <a:rPr lang="en-US" altLang="zh-CN" dirty="0"/>
              <a:t>Y/△-11</a:t>
            </a:r>
            <a:r>
              <a:rPr lang="zh-CN" altLang="en-US" dirty="0"/>
              <a:t>双绕组变压器差动保护实验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一．实验目的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．了解</a:t>
            </a:r>
            <a:r>
              <a:rPr lang="en-US" altLang="zh-CN" dirty="0"/>
              <a:t>Y/△-11</a:t>
            </a:r>
            <a:r>
              <a:rPr lang="zh-CN" altLang="en-US" dirty="0"/>
              <a:t>双绕组变压器差动保护实验的原理。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．熟悉保护的构成及保护动作先后情况。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</a:rPr>
              <a:t>二</a:t>
            </a:r>
            <a:r>
              <a:rPr lang="zh-CN" altLang="en-US" dirty="0" smtClean="0">
                <a:solidFill>
                  <a:srgbClr val="FF0000"/>
                </a:solidFill>
              </a:rPr>
              <a:t>．</a:t>
            </a:r>
            <a:r>
              <a:rPr lang="zh-CN" altLang="en-US" dirty="0">
                <a:solidFill>
                  <a:srgbClr val="FF0000"/>
                </a:solidFill>
              </a:rPr>
              <a:t>实验</a:t>
            </a:r>
            <a:r>
              <a:rPr lang="zh-CN" altLang="en-US" dirty="0" smtClean="0">
                <a:solidFill>
                  <a:srgbClr val="FF0000"/>
                </a:solidFill>
              </a:rPr>
              <a:t>说明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    变压器</a:t>
            </a:r>
            <a:r>
              <a:rPr lang="zh-CN" altLang="en-US" dirty="0"/>
              <a:t>上装设的</a:t>
            </a:r>
            <a:r>
              <a:rPr lang="zh-CN" altLang="en-US" dirty="0" smtClean="0"/>
              <a:t>保护有</a:t>
            </a:r>
            <a:r>
              <a:rPr lang="zh-CN" altLang="en-US" dirty="0"/>
              <a:t>两类：一类为主保护，如瓦斯保护、差动保护；另一类称为后备保护，如过流保护、低压启动的过流保护等。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096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519" y="620688"/>
            <a:ext cx="312496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716356" y="5621178"/>
            <a:ext cx="3320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2000" dirty="0">
                <a:solidFill>
                  <a:srgbClr val="FF0000"/>
                </a:solidFill>
              </a:rPr>
              <a:t>纵差动保护单相原理接线图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1086991"/>
            <a:ext cx="48965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  </a:t>
            </a:r>
            <a:r>
              <a:rPr lang="zh-CN" altLang="en-US" sz="3600" dirty="0" smtClean="0"/>
              <a:t>元件</a:t>
            </a:r>
            <a:r>
              <a:rPr lang="zh-CN" altLang="en-US" sz="3600" dirty="0"/>
              <a:t>两侧的电流互感器的接线应使</a:t>
            </a:r>
            <a:r>
              <a:rPr lang="zh-CN" altLang="en-US" sz="3600" dirty="0" smtClean="0"/>
              <a:t>在正常和</a:t>
            </a:r>
            <a:r>
              <a:rPr lang="zh-CN" altLang="en-US" sz="3600" dirty="0"/>
              <a:t>外部故障时流入继电器的电流为两侧之差，其值接近于零，继电器不动作；内部故障是流入继电器的电流为两侧电流之和，其值为短路电流，继电器动作。</a:t>
            </a:r>
          </a:p>
        </p:txBody>
      </p:sp>
    </p:spTree>
    <p:extLst>
      <p:ext uri="{BB962C8B-B14F-4D97-AF65-F5344CB8AC3E}">
        <p14:creationId xmlns:p14="http://schemas.microsoft.com/office/powerpoint/2010/main" val="375704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8086852" cy="508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691680" y="5877272"/>
            <a:ext cx="6336704" cy="5760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变压器差动保护接线原理图（</a:t>
            </a:r>
            <a:r>
              <a:rPr lang="en-US" altLang="zh-CN" dirty="0" smtClean="0">
                <a:solidFill>
                  <a:srgbClr val="FF0000"/>
                </a:solidFill>
              </a:rPr>
              <a:t>EPL-45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71800" y="4653136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048" y="464056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568" y="1772816"/>
            <a:ext cx="457200" cy="4572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912" y="3660775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64288" y="363863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？</a:t>
            </a:r>
            <a:endParaRPr lang="zh-CN" altLang="en-US" sz="8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5606" y="44624"/>
            <a:ext cx="677108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7030A0"/>
                </a:solidFill>
              </a:rPr>
              <a:t>三相电源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887" y="692696"/>
            <a:ext cx="1178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~100V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2912" y="260648"/>
            <a:ext cx="978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Y/</a:t>
            </a:r>
            <a:r>
              <a:rPr lang="el-GR" altLang="zh-CN" sz="4000" dirty="0" smtClean="0">
                <a:solidFill>
                  <a:srgbClr val="FF0000"/>
                </a:solidFill>
              </a:rPr>
              <a:t>Δ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7704" y="1677148"/>
            <a:ext cx="1584176" cy="1103780"/>
          </a:xfrm>
          <a:prstGeom prst="rect">
            <a:avLst/>
          </a:prstGeom>
          <a:noFill/>
          <a:ln w="50800">
            <a:solidFill>
              <a:srgbClr val="FF0000">
                <a:alpha val="9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0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-99392"/>
            <a:ext cx="8686800" cy="3891061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sz="4000" dirty="0"/>
              <a:t>整定值如下</a:t>
            </a:r>
            <a:r>
              <a:rPr lang="zh-CN" altLang="en-US" sz="4000" dirty="0" smtClean="0"/>
              <a:t>：</a:t>
            </a:r>
            <a:endParaRPr lang="en-US" altLang="zh-CN" sz="4000" dirty="0" smtClean="0"/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4000" dirty="0"/>
              <a:t> </a:t>
            </a:r>
            <a:r>
              <a:rPr lang="en-US" altLang="zh-CN" sz="4000" dirty="0" smtClean="0"/>
              <a:t>       </a:t>
            </a:r>
            <a:r>
              <a:rPr lang="zh-CN" altLang="en-US" sz="4000" dirty="0" smtClean="0"/>
              <a:t>工作</a:t>
            </a:r>
            <a:r>
              <a:rPr lang="zh-CN" altLang="en-US" sz="4000" dirty="0"/>
              <a:t>绕组为</a:t>
            </a:r>
            <a:r>
              <a:rPr lang="en-US" altLang="zh-CN" sz="4000" dirty="0">
                <a:solidFill>
                  <a:srgbClr val="FF0000"/>
                </a:solidFill>
              </a:rPr>
              <a:t>20</a:t>
            </a:r>
            <a:r>
              <a:rPr lang="zh-CN" altLang="en-US" sz="4000" dirty="0">
                <a:solidFill>
                  <a:srgbClr val="FF0000"/>
                </a:solidFill>
              </a:rPr>
              <a:t>匝</a:t>
            </a:r>
            <a:r>
              <a:rPr lang="zh-CN" altLang="en-US" sz="4000" dirty="0"/>
              <a:t>，制动绕组为</a:t>
            </a:r>
            <a:r>
              <a:rPr lang="en-US" altLang="zh-CN" sz="4000" dirty="0">
                <a:solidFill>
                  <a:srgbClr val="FF0000"/>
                </a:solidFill>
              </a:rPr>
              <a:t>6</a:t>
            </a:r>
            <a:r>
              <a:rPr lang="zh-CN" altLang="en-US" sz="4000" dirty="0">
                <a:solidFill>
                  <a:srgbClr val="FF0000"/>
                </a:solidFill>
              </a:rPr>
              <a:t>匝</a:t>
            </a:r>
            <a:r>
              <a:rPr lang="zh-CN" altLang="en-US" sz="4000" dirty="0"/>
              <a:t>，动作电流为</a:t>
            </a:r>
            <a:r>
              <a:rPr lang="en-US" altLang="zh-CN" sz="4000" dirty="0">
                <a:solidFill>
                  <a:srgbClr val="FF0000"/>
                </a:solidFill>
              </a:rPr>
              <a:t>1.6A</a:t>
            </a:r>
            <a:r>
              <a:rPr lang="zh-CN" altLang="en-US" sz="4000" dirty="0"/>
              <a:t>左右，差动继电器的</a:t>
            </a:r>
            <a:r>
              <a:rPr lang="en-US" altLang="zh-CN" sz="4000" dirty="0">
                <a:solidFill>
                  <a:srgbClr val="FF0000"/>
                </a:solidFill>
              </a:rPr>
              <a:t>6</a:t>
            </a:r>
            <a:r>
              <a:rPr lang="zh-CN" altLang="en-US" sz="4000" dirty="0">
                <a:solidFill>
                  <a:srgbClr val="FF0000"/>
                </a:solidFill>
              </a:rPr>
              <a:t>和</a:t>
            </a:r>
            <a:r>
              <a:rPr lang="en-US" altLang="zh-CN" sz="4000" dirty="0">
                <a:solidFill>
                  <a:srgbClr val="FF0000"/>
                </a:solidFill>
              </a:rPr>
              <a:t>8</a:t>
            </a:r>
            <a:r>
              <a:rPr lang="zh-CN" altLang="en-US" sz="4000" dirty="0"/>
              <a:t>，</a:t>
            </a:r>
            <a:r>
              <a:rPr lang="en-US" altLang="zh-CN" sz="4000" dirty="0">
                <a:solidFill>
                  <a:srgbClr val="FF0000"/>
                </a:solidFill>
              </a:rPr>
              <a:t>9</a:t>
            </a:r>
            <a:r>
              <a:rPr lang="zh-CN" altLang="en-US" sz="4000" dirty="0">
                <a:solidFill>
                  <a:srgbClr val="FF0000"/>
                </a:solidFill>
              </a:rPr>
              <a:t>和</a:t>
            </a:r>
            <a:r>
              <a:rPr lang="en-US" altLang="zh-CN" sz="4000" dirty="0">
                <a:solidFill>
                  <a:srgbClr val="FF0000"/>
                </a:solidFill>
              </a:rPr>
              <a:t>7</a:t>
            </a:r>
            <a:r>
              <a:rPr lang="zh-CN" altLang="en-US" sz="4000" dirty="0"/>
              <a:t>短接）</a:t>
            </a:r>
          </a:p>
        </p:txBody>
      </p:sp>
    </p:spTree>
    <p:extLst>
      <p:ext uri="{BB962C8B-B14F-4D97-AF65-F5344CB8AC3E}">
        <p14:creationId xmlns:p14="http://schemas.microsoft.com/office/powerpoint/2010/main" val="315831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0"/>
            <a:ext cx="910850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87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dirty="0" smtClean="0">
                <a:solidFill>
                  <a:srgbClr val="FF0000"/>
                </a:solidFill>
              </a:rPr>
              <a:t>        整理实验台，差动继电器模块放于实验台平面靠左点位置，不要放于</a:t>
            </a:r>
            <a:r>
              <a:rPr lang="en-US" altLang="zh-CN" sz="6600" dirty="0" smtClean="0">
                <a:solidFill>
                  <a:srgbClr val="7030A0"/>
                </a:solidFill>
              </a:rPr>
              <a:t>EPL-45</a:t>
            </a:r>
            <a:r>
              <a:rPr lang="zh-CN" altLang="en-US" sz="6600" dirty="0" smtClean="0">
                <a:solidFill>
                  <a:srgbClr val="7030A0"/>
                </a:solidFill>
              </a:rPr>
              <a:t>模块</a:t>
            </a:r>
            <a:r>
              <a:rPr lang="zh-CN" altLang="en-US" sz="6600" dirty="0" smtClean="0">
                <a:solidFill>
                  <a:srgbClr val="FF0000"/>
                </a:solidFill>
              </a:rPr>
              <a:t>前面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4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091569"/>
            <a:ext cx="8676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）把</a:t>
            </a:r>
            <a:r>
              <a:rPr lang="en-US" altLang="zh-CN" sz="3200" dirty="0"/>
              <a:t>EPL-17A</a:t>
            </a:r>
            <a:r>
              <a:rPr lang="zh-CN" altLang="en-US" sz="3200" dirty="0"/>
              <a:t>与</a:t>
            </a:r>
            <a:r>
              <a:rPr lang="en-US" altLang="zh-CN" sz="3200" dirty="0"/>
              <a:t>EPL01F</a:t>
            </a:r>
            <a:r>
              <a:rPr lang="zh-CN" altLang="en-US" sz="3200" dirty="0"/>
              <a:t>的</a:t>
            </a:r>
            <a:r>
              <a:rPr lang="en-US" altLang="zh-CN" sz="3200" dirty="0">
                <a:solidFill>
                  <a:srgbClr val="FF0000"/>
                </a:solidFill>
              </a:rPr>
              <a:t>U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r>
              <a:rPr lang="zh-CN" altLang="en-US" sz="3200" dirty="0"/>
              <a:t>链接，</a:t>
            </a:r>
            <a:r>
              <a:rPr lang="en-US" altLang="zh-CN" sz="3200" dirty="0">
                <a:solidFill>
                  <a:srgbClr val="FF0000"/>
                </a:solidFill>
              </a:rPr>
              <a:t>V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zh-CN" altLang="en-US" sz="3200" dirty="0"/>
              <a:t>链接，</a:t>
            </a:r>
            <a:r>
              <a:rPr lang="en-US" altLang="zh-CN" sz="3200" dirty="0">
                <a:solidFill>
                  <a:srgbClr val="FF0000"/>
                </a:solidFill>
              </a:rPr>
              <a:t>W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r>
              <a:rPr lang="zh-CN" altLang="en-US" sz="3200" dirty="0"/>
              <a:t>链接，</a:t>
            </a:r>
            <a:r>
              <a:rPr lang="en-US" altLang="zh-CN" sz="3200" dirty="0">
                <a:solidFill>
                  <a:srgbClr val="FF0000"/>
                </a:solidFill>
              </a:rPr>
              <a:t>N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N</a:t>
            </a:r>
            <a:r>
              <a:rPr lang="zh-CN" altLang="en-US" sz="3200" dirty="0"/>
              <a:t>链接，再把</a:t>
            </a:r>
            <a:r>
              <a:rPr lang="en-US" altLang="zh-CN" sz="3200" dirty="0"/>
              <a:t>EPL01FA</a:t>
            </a:r>
            <a:r>
              <a:rPr lang="zh-CN" altLang="en-US" sz="3200" dirty="0"/>
              <a:t>与</a:t>
            </a:r>
            <a:r>
              <a:rPr lang="en-US" altLang="zh-CN" sz="3200" dirty="0"/>
              <a:t>EPL-45</a:t>
            </a:r>
            <a:r>
              <a:rPr lang="zh-CN" altLang="en-US" sz="3200" dirty="0"/>
              <a:t>的</a:t>
            </a:r>
            <a:r>
              <a:rPr lang="en-US" altLang="zh-CN" sz="3200" dirty="0">
                <a:solidFill>
                  <a:srgbClr val="FF0000"/>
                </a:solidFill>
              </a:rPr>
              <a:t>A1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A1</a:t>
            </a:r>
            <a:r>
              <a:rPr lang="zh-CN" altLang="en-US" sz="3200" dirty="0"/>
              <a:t>链接，</a:t>
            </a:r>
            <a:r>
              <a:rPr lang="en-US" altLang="zh-CN" sz="3200" dirty="0">
                <a:solidFill>
                  <a:srgbClr val="FF0000"/>
                </a:solidFill>
              </a:rPr>
              <a:t>B1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B1</a:t>
            </a:r>
            <a:r>
              <a:rPr lang="zh-CN" altLang="en-US" sz="3200" dirty="0"/>
              <a:t>链接，</a:t>
            </a:r>
            <a:r>
              <a:rPr lang="en-US" altLang="zh-CN" sz="3200" dirty="0">
                <a:solidFill>
                  <a:srgbClr val="FF0000"/>
                </a:solidFill>
              </a:rPr>
              <a:t>C1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C1</a:t>
            </a:r>
            <a:r>
              <a:rPr lang="zh-CN" altLang="en-US" sz="3200" dirty="0"/>
              <a:t>链接，</a:t>
            </a:r>
            <a:r>
              <a:rPr lang="en-US" altLang="zh-CN" sz="3200" dirty="0">
                <a:solidFill>
                  <a:srgbClr val="FF0000"/>
                </a:solidFill>
              </a:rPr>
              <a:t>N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en-US" altLang="zh-CN" sz="3200" dirty="0">
                <a:solidFill>
                  <a:srgbClr val="FF0000"/>
                </a:solidFill>
              </a:rPr>
              <a:t>N</a:t>
            </a:r>
            <a:r>
              <a:rPr lang="zh-CN" altLang="en-US" sz="3200" dirty="0"/>
              <a:t>链接；变压器故障设置</a:t>
            </a:r>
            <a:r>
              <a:rPr lang="en-US" altLang="zh-CN" sz="3200" dirty="0"/>
              <a:t>I</a:t>
            </a:r>
            <a:r>
              <a:rPr lang="zh-CN" altLang="en-US" sz="3200" dirty="0"/>
              <a:t>置于“</a:t>
            </a:r>
            <a:r>
              <a:rPr lang="zh-CN" altLang="en-US" sz="3200" dirty="0">
                <a:solidFill>
                  <a:srgbClr val="FF0000"/>
                </a:solidFill>
              </a:rPr>
              <a:t>正常</a:t>
            </a:r>
            <a:r>
              <a:rPr lang="zh-CN" altLang="en-US" sz="3200" dirty="0"/>
              <a:t>”， 变压器故障设置</a:t>
            </a:r>
            <a:r>
              <a:rPr lang="en-US" altLang="zh-CN" sz="3200" dirty="0"/>
              <a:t>II</a:t>
            </a:r>
            <a:r>
              <a:rPr lang="zh-CN" altLang="en-US" sz="3200" dirty="0"/>
              <a:t>置于“</a:t>
            </a:r>
            <a:r>
              <a:rPr lang="zh-CN" altLang="en-US" sz="3200" dirty="0">
                <a:solidFill>
                  <a:srgbClr val="FF0000"/>
                </a:solidFill>
              </a:rPr>
              <a:t>正常</a:t>
            </a:r>
            <a:r>
              <a:rPr lang="zh-CN" altLang="en-US" sz="3200" dirty="0"/>
              <a:t>”，</a:t>
            </a:r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r>
              <a:rPr lang="zh-CN" altLang="en-US" sz="3200" dirty="0">
                <a:solidFill>
                  <a:srgbClr val="FF0000"/>
                </a:solidFill>
              </a:rPr>
              <a:t>相、</a:t>
            </a:r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zh-CN" altLang="en-US" sz="3200" dirty="0">
                <a:solidFill>
                  <a:srgbClr val="FF0000"/>
                </a:solidFill>
              </a:rPr>
              <a:t>相、</a:t>
            </a:r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r>
              <a:rPr lang="zh-CN" altLang="en-US" sz="3200" dirty="0">
                <a:solidFill>
                  <a:srgbClr val="FF0000"/>
                </a:solidFill>
              </a:rPr>
              <a:t>相短路按钮处于弹出位置（灯不亮），</a:t>
            </a:r>
            <a:r>
              <a:rPr lang="zh-CN" altLang="en-US" sz="3200" dirty="0"/>
              <a:t>把桌面上的</a:t>
            </a:r>
            <a:r>
              <a:rPr lang="zh-CN" altLang="en-US" sz="3200" dirty="0">
                <a:solidFill>
                  <a:srgbClr val="FF0000"/>
                </a:solidFill>
              </a:rPr>
              <a:t>三相调压器</a:t>
            </a:r>
            <a:r>
              <a:rPr lang="zh-CN" altLang="en-US" sz="3200" dirty="0"/>
              <a:t>旋钮置于</a:t>
            </a:r>
            <a:r>
              <a:rPr lang="zh-CN" altLang="en-US" sz="3200" dirty="0">
                <a:solidFill>
                  <a:srgbClr val="FF0000"/>
                </a:solidFill>
              </a:rPr>
              <a:t>逆时针到底位置</a:t>
            </a:r>
            <a:r>
              <a:rPr lang="zh-CN" altLang="en-US" sz="32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5117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11256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/>
              <a:t>        </a:t>
            </a:r>
            <a:r>
              <a:rPr lang="zh-CN" altLang="en-US" sz="3800" dirty="0" smtClean="0"/>
              <a:t>（</a:t>
            </a:r>
            <a:r>
              <a:rPr lang="en-US" altLang="zh-CN" sz="3800" dirty="0" smtClean="0"/>
              <a:t>2</a:t>
            </a:r>
            <a:r>
              <a:rPr lang="zh-CN" altLang="en-US" sz="3800" dirty="0" smtClean="0"/>
              <a:t>）合</a:t>
            </a:r>
            <a:r>
              <a:rPr lang="zh-CN" altLang="en-US" sz="3800" dirty="0"/>
              <a:t>上实验台侧面的漏电断路器，打开</a:t>
            </a:r>
            <a:r>
              <a:rPr lang="en-US" altLang="zh-CN" sz="3800" dirty="0"/>
              <a:t>EPL-11C</a:t>
            </a:r>
            <a:r>
              <a:rPr lang="zh-CN" altLang="en-US" sz="3800" dirty="0"/>
              <a:t>的船型开关，分别按下</a:t>
            </a:r>
            <a:r>
              <a:rPr lang="en-US" altLang="zh-CN" sz="3800" dirty="0"/>
              <a:t>EPL-45</a:t>
            </a:r>
            <a:r>
              <a:rPr lang="zh-CN" altLang="en-US" sz="3800" dirty="0"/>
              <a:t>的</a:t>
            </a:r>
            <a:r>
              <a:rPr lang="en-US" altLang="zh-CN" sz="3800" dirty="0"/>
              <a:t>QF1</a:t>
            </a:r>
            <a:r>
              <a:rPr lang="zh-CN" altLang="en-US" sz="3800" dirty="0"/>
              <a:t>，</a:t>
            </a:r>
            <a:r>
              <a:rPr lang="en-US" altLang="zh-CN" sz="3800" dirty="0"/>
              <a:t>QF2</a:t>
            </a:r>
            <a:r>
              <a:rPr lang="zh-CN" altLang="en-US" sz="3800" dirty="0"/>
              <a:t>和</a:t>
            </a:r>
            <a:r>
              <a:rPr lang="en-US" altLang="zh-CN" sz="3800" dirty="0"/>
              <a:t>QF3</a:t>
            </a:r>
            <a:r>
              <a:rPr lang="zh-CN" altLang="en-US" sz="3800" dirty="0"/>
              <a:t>的</a:t>
            </a:r>
            <a:r>
              <a:rPr lang="zh-CN" altLang="en-US" sz="3800" dirty="0">
                <a:solidFill>
                  <a:srgbClr val="FF0000"/>
                </a:solidFill>
              </a:rPr>
              <a:t>合闸</a:t>
            </a:r>
            <a:r>
              <a:rPr lang="zh-CN" altLang="en-US" sz="3800" dirty="0"/>
              <a:t>控制按钮，</a:t>
            </a:r>
            <a:r>
              <a:rPr lang="zh-CN" altLang="en-US" sz="3800" dirty="0" smtClean="0"/>
              <a:t>使</a:t>
            </a:r>
            <a:r>
              <a:rPr lang="en-US" altLang="zh-CN" sz="3800" dirty="0" smtClean="0"/>
              <a:t> </a:t>
            </a:r>
            <a:r>
              <a:rPr lang="en-US" altLang="zh-CN" sz="3800" dirty="0"/>
              <a:t>QF1</a:t>
            </a:r>
            <a:r>
              <a:rPr lang="zh-CN" altLang="en-US" sz="3800" dirty="0"/>
              <a:t>，</a:t>
            </a:r>
            <a:r>
              <a:rPr lang="en-US" altLang="zh-CN" sz="3800" dirty="0"/>
              <a:t>QF2</a:t>
            </a:r>
            <a:r>
              <a:rPr lang="zh-CN" altLang="en-US" sz="3800" dirty="0"/>
              <a:t>和</a:t>
            </a:r>
            <a:r>
              <a:rPr lang="en-US" altLang="zh-CN" sz="3800" dirty="0"/>
              <a:t>QF3</a:t>
            </a:r>
            <a:r>
              <a:rPr lang="zh-CN" altLang="en-US" sz="3800" dirty="0"/>
              <a:t>的断路器</a:t>
            </a:r>
            <a:r>
              <a:rPr lang="zh-CN" altLang="en-US" sz="3800" dirty="0">
                <a:solidFill>
                  <a:srgbClr val="FF0000"/>
                </a:solidFill>
              </a:rPr>
              <a:t>闭合</a:t>
            </a:r>
            <a:r>
              <a:rPr lang="zh-CN" altLang="en-US" sz="3800" dirty="0"/>
              <a:t>；闭合主电源，缓慢调节</a:t>
            </a:r>
            <a:r>
              <a:rPr lang="zh-CN" altLang="en-US" sz="3800" dirty="0">
                <a:solidFill>
                  <a:srgbClr val="FF0000"/>
                </a:solidFill>
              </a:rPr>
              <a:t>三相调压器旋钮</a:t>
            </a:r>
            <a:r>
              <a:rPr lang="zh-CN" altLang="en-US" sz="3800" dirty="0"/>
              <a:t>，注意观察交流电压表的读数至</a:t>
            </a:r>
            <a:r>
              <a:rPr lang="en-US" altLang="zh-CN" sz="3800" dirty="0">
                <a:solidFill>
                  <a:srgbClr val="FF0000"/>
                </a:solidFill>
              </a:rPr>
              <a:t>100V</a:t>
            </a:r>
            <a:r>
              <a:rPr lang="zh-CN" altLang="en-US" sz="3800" dirty="0"/>
              <a:t>（电源线电压为</a:t>
            </a:r>
            <a:r>
              <a:rPr lang="en-US" altLang="zh-CN" sz="3800" dirty="0"/>
              <a:t>100V,</a:t>
            </a:r>
            <a:r>
              <a:rPr lang="zh-CN" altLang="en-US" sz="3800" dirty="0"/>
              <a:t>可以观察线路电源控制</a:t>
            </a:r>
            <a:r>
              <a:rPr lang="zh-CN" altLang="en-US" sz="3800" dirty="0" smtClean="0"/>
              <a:t>表（</a:t>
            </a:r>
            <a:r>
              <a:rPr lang="zh-CN" altLang="en-US" sz="3800" dirty="0" smtClean="0">
                <a:solidFill>
                  <a:srgbClr val="FF0000"/>
                </a:solidFill>
              </a:rPr>
              <a:t>或交流电压表</a:t>
            </a:r>
            <a:r>
              <a:rPr lang="zh-CN" altLang="en-US" sz="3800" dirty="0" smtClean="0"/>
              <a:t>）</a:t>
            </a:r>
            <a:r>
              <a:rPr lang="zh-CN" altLang="en-US" sz="3800" dirty="0"/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102628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332511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</a:t>
            </a:r>
            <a:r>
              <a:rPr lang="zh-CN" altLang="en-US" sz="3200" dirty="0" smtClean="0"/>
              <a:t>（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）把</a:t>
            </a:r>
            <a:r>
              <a:rPr lang="zh-CN" altLang="en-US" sz="3200" dirty="0"/>
              <a:t>线路故障类型设置</a:t>
            </a:r>
            <a:r>
              <a:rPr lang="en-US" altLang="zh-CN" sz="3200" dirty="0">
                <a:solidFill>
                  <a:srgbClr val="FF0000"/>
                </a:solidFill>
              </a:rPr>
              <a:t>A</a:t>
            </a:r>
            <a:r>
              <a:rPr lang="zh-CN" altLang="en-US" sz="3200" dirty="0">
                <a:solidFill>
                  <a:srgbClr val="FF0000"/>
                </a:solidFill>
              </a:rPr>
              <a:t>相、</a:t>
            </a:r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zh-CN" altLang="en-US" sz="3200" dirty="0">
                <a:solidFill>
                  <a:srgbClr val="FF0000"/>
                </a:solidFill>
              </a:rPr>
              <a:t>相、</a:t>
            </a:r>
            <a:r>
              <a:rPr lang="en-US" altLang="zh-CN" sz="3200" dirty="0">
                <a:solidFill>
                  <a:srgbClr val="FF0000"/>
                </a:solidFill>
              </a:rPr>
              <a:t>C</a:t>
            </a:r>
            <a:r>
              <a:rPr lang="zh-CN" altLang="en-US" sz="3200" dirty="0">
                <a:solidFill>
                  <a:srgbClr val="FF0000"/>
                </a:solidFill>
              </a:rPr>
              <a:t>相和</a:t>
            </a:r>
            <a:r>
              <a:rPr lang="en-US" altLang="zh-CN" sz="3200" dirty="0">
                <a:solidFill>
                  <a:srgbClr val="FF0000"/>
                </a:solidFill>
              </a:rPr>
              <a:t>N</a:t>
            </a:r>
            <a:r>
              <a:rPr lang="zh-CN" altLang="en-US" sz="3200" dirty="0">
                <a:solidFill>
                  <a:srgbClr val="FF0000"/>
                </a:solidFill>
              </a:rPr>
              <a:t>短路按钮按下（灯亮），</a:t>
            </a:r>
            <a:r>
              <a:rPr lang="zh-CN" altLang="en-US" sz="3200" dirty="0"/>
              <a:t>把实验变压器故障设置</a:t>
            </a:r>
            <a:r>
              <a:rPr lang="en-US" altLang="zh-CN" sz="3200" dirty="0"/>
              <a:t>I</a:t>
            </a:r>
            <a:r>
              <a:rPr lang="zh-CN" altLang="en-US" sz="3200" dirty="0"/>
              <a:t>置于“</a:t>
            </a:r>
            <a:r>
              <a:rPr lang="zh-CN" altLang="en-US" sz="3200" dirty="0">
                <a:solidFill>
                  <a:srgbClr val="FF0000"/>
                </a:solidFill>
              </a:rPr>
              <a:t>中压侧</a:t>
            </a:r>
            <a:r>
              <a:rPr lang="zh-CN" altLang="en-US" sz="3200" dirty="0"/>
              <a:t>”， 变压器故障设置</a:t>
            </a:r>
            <a:r>
              <a:rPr lang="en-US" altLang="zh-CN" sz="3200" dirty="0"/>
              <a:t>II</a:t>
            </a:r>
            <a:r>
              <a:rPr lang="zh-CN" altLang="en-US" sz="3200" dirty="0"/>
              <a:t>置于“</a:t>
            </a:r>
            <a:r>
              <a:rPr lang="zh-CN" altLang="en-US" sz="3200" dirty="0">
                <a:solidFill>
                  <a:srgbClr val="FF0000"/>
                </a:solidFill>
              </a:rPr>
              <a:t>内部</a:t>
            </a:r>
            <a:r>
              <a:rPr lang="zh-CN" altLang="en-US" sz="3200" dirty="0"/>
              <a:t>”和“</a:t>
            </a:r>
            <a:r>
              <a:rPr lang="zh-CN" altLang="en-US" sz="3200" dirty="0">
                <a:solidFill>
                  <a:srgbClr val="FF0000"/>
                </a:solidFill>
              </a:rPr>
              <a:t>外部</a:t>
            </a:r>
            <a:r>
              <a:rPr lang="zh-CN" altLang="en-US" sz="3200" dirty="0"/>
              <a:t>”短路，观察继电器动作</a:t>
            </a:r>
            <a:r>
              <a:rPr lang="zh-CN" altLang="en-US" sz="3200" dirty="0" smtClean="0"/>
              <a:t>情况，并记录差动继电器动作时的实际整定电流值。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2051720" y="5889466"/>
            <a:ext cx="5112568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4000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</a:t>
            </a:r>
            <a:r>
              <a:rPr lang="en-US" altLang="zh-CN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）</a:t>
            </a:r>
            <a:r>
              <a:rPr lang="en-US" altLang="zh-CN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57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二．</a:t>
            </a:r>
            <a:r>
              <a:rPr lang="zh-CN" altLang="en-US" dirty="0">
                <a:solidFill>
                  <a:srgbClr val="FF0000"/>
                </a:solidFill>
              </a:rPr>
              <a:t>实验设备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4422779"/>
              </p:ext>
            </p:extLst>
          </p:nvPr>
        </p:nvGraphicFramePr>
        <p:xfrm>
          <a:off x="216024" y="1366742"/>
          <a:ext cx="8748464" cy="443852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62331"/>
                <a:gridCol w="1749693"/>
                <a:gridCol w="5074111"/>
                <a:gridCol w="962329"/>
              </a:tblGrid>
              <a:tr h="6812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650" dirty="0" smtClean="0">
                          <a:solidFill>
                            <a:srgbClr val="7030A0"/>
                          </a:solidFill>
                          <a:effectLst/>
                        </a:rPr>
                        <a:t>序号</a:t>
                      </a:r>
                      <a:endParaRPr lang="zh-CN" sz="24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650" dirty="0">
                          <a:solidFill>
                            <a:srgbClr val="7030A0"/>
                          </a:solidFill>
                          <a:effectLst/>
                        </a:rPr>
                        <a:t>设备名称</a:t>
                      </a:r>
                      <a:endParaRPr lang="zh-CN" sz="24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650" dirty="0">
                          <a:solidFill>
                            <a:srgbClr val="7030A0"/>
                          </a:solidFill>
                          <a:effectLst/>
                        </a:rPr>
                        <a:t>使 用 仪 器 名 称</a:t>
                      </a:r>
                      <a:endParaRPr lang="zh-CN" sz="24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650" dirty="0" smtClean="0">
                          <a:solidFill>
                            <a:srgbClr val="7030A0"/>
                          </a:solidFill>
                          <a:effectLst/>
                        </a:rPr>
                        <a:t>数量</a:t>
                      </a:r>
                      <a:endParaRPr lang="zh-CN" sz="24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控制屏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EPL-09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继电器（六）</a:t>
                      </a: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—DCD-5</a:t>
                      </a: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型差动继电器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3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EPL-11C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交流电压表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EPL-11C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交流电流表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5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EPL-11C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直流电源及母线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6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>
                          <a:solidFill>
                            <a:schemeClr val="tx2"/>
                          </a:solidFill>
                          <a:effectLst/>
                        </a:rPr>
                        <a:t>EPL-17A</a:t>
                      </a:r>
                      <a:endParaRPr lang="zh-CN" sz="2400" b="1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变压器</a:t>
                      </a:r>
                      <a:r>
                        <a:rPr lang="zh-CN" sz="2400" b="1" kern="650" dirty="0" smtClean="0">
                          <a:solidFill>
                            <a:schemeClr val="tx2"/>
                          </a:solidFill>
                          <a:effectLst/>
                        </a:rPr>
                        <a:t>及单相</a:t>
                      </a:r>
                      <a:r>
                        <a:rPr lang="zh-CN" sz="2400" b="1" kern="650" dirty="0">
                          <a:solidFill>
                            <a:schemeClr val="tx2"/>
                          </a:solidFill>
                          <a:effectLst/>
                        </a:rPr>
                        <a:t>可调电源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65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zh-CN" sz="2400" b="1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160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116"/>
            <a:ext cx="6840760" cy="6794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71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三．</a:t>
            </a:r>
            <a:r>
              <a:rPr lang="zh-CN" altLang="en-US" dirty="0">
                <a:solidFill>
                  <a:srgbClr val="FF0000"/>
                </a:solidFill>
              </a:rPr>
              <a:t>实验内容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683568" y="1249596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．熟悉</a:t>
            </a:r>
            <a:r>
              <a:rPr lang="en-US" altLang="zh-CN" sz="2800" b="1" dirty="0">
                <a:solidFill>
                  <a:srgbClr val="FF0000"/>
                </a:solidFill>
              </a:rPr>
              <a:t>DCD-5</a:t>
            </a:r>
            <a:r>
              <a:rPr lang="zh-CN" altLang="en-US" sz="2800" b="1" dirty="0">
                <a:solidFill>
                  <a:srgbClr val="FF0000"/>
                </a:solidFill>
              </a:rPr>
              <a:t>差动继电器的结构原理和内部接线图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63" y="1832446"/>
            <a:ext cx="6645275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2195736" y="6247126"/>
            <a:ext cx="5343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</a:rPr>
              <a:t>绕组在导磁体上的分布示意图</a:t>
            </a:r>
          </a:p>
        </p:txBody>
      </p:sp>
    </p:spTree>
    <p:extLst>
      <p:ext uri="{BB962C8B-B14F-4D97-AF65-F5344CB8AC3E}">
        <p14:creationId xmlns:p14="http://schemas.microsoft.com/office/powerpoint/2010/main" val="141713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3528" y="5157192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继电器内部原理及接线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08504" cy="43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8468618"/>
              </p:ext>
            </p:extLst>
          </p:nvPr>
        </p:nvGraphicFramePr>
        <p:xfrm>
          <a:off x="4422895" y="4365104"/>
          <a:ext cx="4608512" cy="2468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00200"/>
                <a:gridCol w="1512168"/>
                <a:gridCol w="1296144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线圈代表符号</a:t>
                      </a:r>
                      <a:endParaRPr lang="zh-CN" sz="1800" b="1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线圈名称</a:t>
                      </a:r>
                      <a:endParaRPr lang="zh-CN" sz="1800" b="1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总匝数</a:t>
                      </a:r>
                      <a:endParaRPr lang="zh-CN" sz="1800" b="1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 err="1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1800" kern="650" baseline="-25000" dirty="0" err="1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endParaRPr lang="zh-CN" sz="1800" kern="100" baseline="-250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差动线圈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20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1800" kern="650" baseline="-2500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b1</a:t>
                      </a:r>
                      <a:endParaRPr lang="zh-CN" sz="1800" kern="100" baseline="-250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平衡线圈</a:t>
                      </a: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I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19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3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1800" kern="650" baseline="-2500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b2</a:t>
                      </a:r>
                      <a:endParaRPr lang="zh-CN" sz="1800" kern="100" baseline="-250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平衡线圈</a:t>
                      </a: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II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19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1800" kern="650" baseline="-2500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 baseline="-250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二次线圈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1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en-US" sz="1800" kern="650" baseline="-2500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res</a:t>
                      </a:r>
                      <a:endParaRPr lang="zh-CN" sz="1800" kern="10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Arial"/>
                        </a:rPr>
                        <a:t>制动线圈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650" dirty="0">
                          <a:solidFill>
                            <a:srgbClr val="7030A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14</a:t>
                      </a:r>
                      <a:endParaRPr lang="zh-CN" sz="1800" kern="100" dirty="0">
                        <a:solidFill>
                          <a:srgbClr val="7030A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77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58552"/>
            <a:ext cx="4176464" cy="838200"/>
          </a:xfrm>
        </p:spPr>
        <p:txBody>
          <a:bodyPr/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．执行元件的</a:t>
            </a:r>
            <a:r>
              <a:rPr lang="zh-CN" altLang="en-US" sz="3200" dirty="0" smtClean="0">
                <a:solidFill>
                  <a:srgbClr val="FF0000"/>
                </a:solidFill>
              </a:rPr>
              <a:t>检验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58367" cy="44888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475656" y="6021288"/>
            <a:ext cx="5362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</a:rPr>
              <a:t>图</a:t>
            </a:r>
            <a:r>
              <a:rPr lang="en-US" altLang="zh-CN" sz="2800" b="1" dirty="0">
                <a:solidFill>
                  <a:srgbClr val="7030A0"/>
                </a:solidFill>
              </a:rPr>
              <a:t>3-1    </a:t>
            </a:r>
            <a:r>
              <a:rPr lang="zh-CN" altLang="en-US" sz="2800" b="1" dirty="0">
                <a:solidFill>
                  <a:srgbClr val="7030A0"/>
                </a:solidFill>
              </a:rPr>
              <a:t>执行元件检验实验接线图</a:t>
            </a:r>
          </a:p>
        </p:txBody>
      </p:sp>
      <p:sp>
        <p:nvSpPr>
          <p:cNvPr id="3" name="椭圆 2"/>
          <p:cNvSpPr/>
          <p:nvPr/>
        </p:nvSpPr>
        <p:spPr>
          <a:xfrm>
            <a:off x="5292080" y="2348880"/>
            <a:ext cx="648072" cy="86409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22499" y="4509120"/>
            <a:ext cx="648072" cy="86409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33869" y="2348880"/>
            <a:ext cx="648072" cy="864096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164288" y="4509120"/>
            <a:ext cx="648072" cy="864096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7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116"/>
            <a:ext cx="6840760" cy="6794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437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38132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/>
              <a:t>  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）本</a:t>
            </a:r>
            <a:r>
              <a:rPr lang="zh-CN" altLang="en-US" b="1" dirty="0"/>
              <a:t>实验是对执行元件单独进行实验。应特别注意</a:t>
            </a:r>
            <a:r>
              <a:rPr lang="zh-CN" altLang="en-US" b="1" dirty="0" smtClean="0"/>
              <a:t>，动作</a:t>
            </a:r>
            <a:r>
              <a:rPr lang="zh-CN" altLang="en-US" b="1" dirty="0"/>
              <a:t>电压应满足</a:t>
            </a:r>
            <a:r>
              <a:rPr lang="en-US" altLang="zh-CN" b="1" dirty="0">
                <a:solidFill>
                  <a:srgbClr val="FF0000"/>
                </a:solidFill>
              </a:rPr>
              <a:t>1.5</a:t>
            </a:r>
            <a:r>
              <a:rPr lang="zh-CN" altLang="en-US" b="1" dirty="0">
                <a:solidFill>
                  <a:srgbClr val="FF0000"/>
                </a:solidFill>
              </a:rPr>
              <a:t>～</a:t>
            </a:r>
            <a:r>
              <a:rPr lang="en-US" altLang="zh-CN" b="1" dirty="0">
                <a:solidFill>
                  <a:srgbClr val="FF0000"/>
                </a:solidFill>
              </a:rPr>
              <a:t>1.8V</a:t>
            </a:r>
            <a:r>
              <a:rPr lang="zh-CN" altLang="en-US" b="1" dirty="0"/>
              <a:t>，动作电流满足</a:t>
            </a:r>
            <a:r>
              <a:rPr lang="en-US" altLang="zh-CN" b="1" dirty="0">
                <a:solidFill>
                  <a:srgbClr val="FF0000"/>
                </a:solidFill>
              </a:rPr>
              <a:t>220</a:t>
            </a:r>
            <a:r>
              <a:rPr lang="zh-CN" altLang="en-US" b="1" dirty="0">
                <a:solidFill>
                  <a:srgbClr val="FF0000"/>
                </a:solidFill>
              </a:rPr>
              <a:t>～</a:t>
            </a:r>
            <a:r>
              <a:rPr lang="en-US" altLang="zh-CN" b="1" dirty="0">
                <a:solidFill>
                  <a:srgbClr val="FF0000"/>
                </a:solidFill>
              </a:rPr>
              <a:t>230mA</a:t>
            </a:r>
            <a:r>
              <a:rPr lang="zh-CN" altLang="en-US" b="1" dirty="0"/>
              <a:t>，返回系数为</a:t>
            </a:r>
            <a:r>
              <a:rPr lang="en-US" altLang="zh-CN" b="1" dirty="0">
                <a:solidFill>
                  <a:srgbClr val="FF0000"/>
                </a:solidFill>
              </a:rPr>
              <a:t>0.7</a:t>
            </a:r>
            <a:r>
              <a:rPr lang="zh-CN" altLang="en-US" b="1" dirty="0">
                <a:solidFill>
                  <a:srgbClr val="FF0000"/>
                </a:solidFill>
              </a:rPr>
              <a:t>～</a:t>
            </a:r>
            <a:r>
              <a:rPr lang="en-US" altLang="zh-CN" b="1" dirty="0">
                <a:solidFill>
                  <a:srgbClr val="FF0000"/>
                </a:solidFill>
              </a:rPr>
              <a:t>0.85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/>
              <a:t>     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）交流电流表量程</a:t>
            </a:r>
            <a:r>
              <a:rPr lang="zh-CN" altLang="en-US" b="1" dirty="0"/>
              <a:t>为</a:t>
            </a:r>
            <a:r>
              <a:rPr lang="en-US" altLang="zh-CN" b="1" dirty="0"/>
              <a:t>2 A</a:t>
            </a:r>
            <a:r>
              <a:rPr lang="zh-CN" altLang="en-US" b="1" dirty="0"/>
              <a:t>，交流电压</a:t>
            </a:r>
            <a:r>
              <a:rPr lang="zh-CN" altLang="en-US" b="1" dirty="0" smtClean="0"/>
              <a:t>表量程</a:t>
            </a:r>
            <a:r>
              <a:rPr lang="zh-CN" altLang="en-US" b="1" dirty="0"/>
              <a:t>为</a:t>
            </a:r>
            <a:r>
              <a:rPr lang="en-US" altLang="zh-CN" b="1" dirty="0"/>
              <a:t>20 V</a:t>
            </a:r>
            <a:r>
              <a:rPr lang="zh-CN" altLang="en-US" b="1" dirty="0"/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/>
              <a:t> </a:t>
            </a:r>
            <a:r>
              <a:rPr lang="zh-CN" altLang="en-US" b="1" dirty="0" smtClean="0"/>
              <a:t>    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en-US" b="1" dirty="0" smtClean="0">
                <a:solidFill>
                  <a:srgbClr val="FF0000"/>
                </a:solidFill>
              </a:rPr>
              <a:t>需</a:t>
            </a:r>
            <a:r>
              <a:rPr lang="zh-CN" altLang="en-US" b="1" dirty="0">
                <a:solidFill>
                  <a:srgbClr val="FF0000"/>
                </a:solidFill>
              </a:rPr>
              <a:t>对调压器进行缓慢调节，特别当电压接近</a:t>
            </a:r>
            <a:r>
              <a:rPr lang="en-US" altLang="zh-CN" b="1" dirty="0">
                <a:solidFill>
                  <a:srgbClr val="FF0000"/>
                </a:solidFill>
              </a:rPr>
              <a:t>1.5V</a:t>
            </a:r>
            <a:r>
              <a:rPr lang="zh-CN" altLang="en-US" b="1" dirty="0">
                <a:solidFill>
                  <a:srgbClr val="FF0000"/>
                </a:solidFill>
              </a:rPr>
              <a:t>时，更应小心</a:t>
            </a:r>
            <a:r>
              <a:rPr lang="zh-CN" altLang="en-US" b="1" dirty="0" smtClean="0">
                <a:solidFill>
                  <a:srgbClr val="FF0000"/>
                </a:solidFill>
              </a:rPr>
              <a:t>操作。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/>
              <a:t>      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）当</a:t>
            </a:r>
            <a:r>
              <a:rPr lang="zh-CN" altLang="en-US" b="1" dirty="0"/>
              <a:t>光示牌由灭变亮时，说明继电器动作</a:t>
            </a:r>
            <a:r>
              <a:rPr lang="zh-CN" altLang="en-US" b="1" dirty="0" smtClean="0"/>
              <a:t>，读取</a:t>
            </a:r>
            <a:r>
              <a:rPr lang="zh-CN" altLang="en-US" b="1" dirty="0"/>
              <a:t>执行元件的</a:t>
            </a:r>
            <a:r>
              <a:rPr lang="zh-CN" altLang="en-US" b="1" dirty="0">
                <a:solidFill>
                  <a:srgbClr val="0070C0"/>
                </a:solidFill>
              </a:rPr>
              <a:t>动作电压和动作电流</a:t>
            </a:r>
            <a:r>
              <a:rPr lang="zh-CN" altLang="en-US" b="1" dirty="0" smtClean="0">
                <a:solidFill>
                  <a:srgbClr val="0070C0"/>
                </a:solidFill>
              </a:rPr>
              <a:t>值</a:t>
            </a:r>
            <a:r>
              <a:rPr lang="en-US" altLang="zh-CN" b="1" dirty="0" smtClean="0">
                <a:solidFill>
                  <a:srgbClr val="0070C0"/>
                </a:solidFill>
              </a:rPr>
              <a:t>(</a:t>
            </a:r>
            <a:r>
              <a:rPr lang="zh-CN" altLang="en-US" b="1" dirty="0" smtClean="0">
                <a:solidFill>
                  <a:srgbClr val="0070C0"/>
                </a:solidFill>
              </a:rPr>
              <a:t>瞬时）</a:t>
            </a:r>
            <a:r>
              <a:rPr lang="zh-CN" altLang="en-US" b="1" dirty="0" smtClean="0"/>
              <a:t>。</a:t>
            </a:r>
            <a:r>
              <a:rPr lang="zh-CN" altLang="en-US" b="1" dirty="0"/>
              <a:t>然后，逆时针调节自耦变压器，当光示牌由亮变灭时，读取</a:t>
            </a:r>
            <a:r>
              <a:rPr lang="zh-CN" altLang="en-US" b="1" dirty="0" smtClean="0"/>
              <a:t>执行</a:t>
            </a:r>
            <a:r>
              <a:rPr lang="zh-CN" altLang="en-US" b="1" dirty="0"/>
              <a:t>元件的</a:t>
            </a:r>
            <a:r>
              <a:rPr lang="zh-CN" altLang="en-US" b="1" dirty="0">
                <a:solidFill>
                  <a:srgbClr val="0070C0"/>
                </a:solidFill>
              </a:rPr>
              <a:t>返回电</a:t>
            </a:r>
            <a:r>
              <a:rPr lang="zh-CN" altLang="en-US" b="1" dirty="0" smtClean="0">
                <a:solidFill>
                  <a:srgbClr val="0070C0"/>
                </a:solidFill>
              </a:rPr>
              <a:t>流值（瞬时）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8578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764</TotalTime>
  <Words>988</Words>
  <Application>Microsoft Office PowerPoint</Application>
  <PresentationFormat>全屏显示(4:3)</PresentationFormat>
  <Paragraphs>123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跋涉</vt:lpstr>
      <vt:lpstr>1_跋涉</vt:lpstr>
      <vt:lpstr>公式</vt:lpstr>
      <vt:lpstr>实验三      差动继电器实验</vt:lpstr>
      <vt:lpstr>PowerPoint 演示文稿</vt:lpstr>
      <vt:lpstr>二．实验设备</vt:lpstr>
      <vt:lpstr>PowerPoint 演示文稿</vt:lpstr>
      <vt:lpstr>三．实验内容</vt:lpstr>
      <vt:lpstr>PowerPoint 演示文稿</vt:lpstr>
      <vt:lpstr>2．执行元件的检验</vt:lpstr>
      <vt:lpstr>PowerPoint 演示文稿</vt:lpstr>
      <vt:lpstr>PowerPoint 演示文稿</vt:lpstr>
      <vt:lpstr>PowerPoint 演示文稿</vt:lpstr>
      <vt:lpstr>3．动作安匝检验（无制动时起始动作安匝）</vt:lpstr>
      <vt:lpstr>实验说明 </vt:lpstr>
      <vt:lpstr>PowerPoint 演示文稿</vt:lpstr>
      <vt:lpstr>PowerPoint 演示文稿</vt:lpstr>
      <vt:lpstr> Y/△-11双绕组变压器差动保护实验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供电系统及继电保护实验</dc:title>
  <dc:creator>Administrator</dc:creator>
  <cp:lastModifiedBy>微软用户</cp:lastModifiedBy>
  <cp:revision>87</cp:revision>
  <dcterms:created xsi:type="dcterms:W3CDTF">2014-12-04T02:10:02Z</dcterms:created>
  <dcterms:modified xsi:type="dcterms:W3CDTF">2015-11-16T05:29:36Z</dcterms:modified>
</cp:coreProperties>
</file>