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76" r:id="rId3"/>
    <p:sldId id="314" r:id="rId4"/>
    <p:sldId id="335" r:id="rId5"/>
    <p:sldId id="332" r:id="rId6"/>
    <p:sldId id="333" r:id="rId7"/>
    <p:sldId id="334" r:id="rId8"/>
    <p:sldId id="277" r:id="rId9"/>
    <p:sldId id="325" r:id="rId10"/>
    <p:sldId id="331" r:id="rId11"/>
    <p:sldId id="278" r:id="rId12"/>
    <p:sldId id="326" r:id="rId13"/>
    <p:sldId id="327" r:id="rId14"/>
    <p:sldId id="279" r:id="rId15"/>
    <p:sldId id="315" r:id="rId16"/>
    <p:sldId id="319" r:id="rId17"/>
    <p:sldId id="280" r:id="rId18"/>
    <p:sldId id="320" r:id="rId19"/>
    <p:sldId id="322" r:id="rId20"/>
    <p:sldId id="330" r:id="rId21"/>
    <p:sldId id="324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80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32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2102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070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54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81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52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7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81234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256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9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2015/11/17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2015/11/17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7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实验二         </a:t>
            </a:r>
            <a:r>
              <a:rPr lang="en-US" altLang="zh-CN" dirty="0" smtClean="0"/>
              <a:t>6-10KV </a:t>
            </a:r>
            <a:r>
              <a:rPr lang="zh-CN" altLang="en-US" dirty="0"/>
              <a:t>线路过流保护实验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FF0000"/>
                </a:solidFill>
              </a:rPr>
              <a:t>一．实验目的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1</a:t>
            </a:r>
            <a:r>
              <a:rPr lang="zh-CN" altLang="en-US" dirty="0"/>
              <a:t>．掌握过流保护的电路原理，深入认识继电器保护自动装置的二次原理接线图和展开接线图。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2</a:t>
            </a:r>
            <a:r>
              <a:rPr lang="zh-CN" altLang="en-US" dirty="0"/>
              <a:t>．进行实际接线操作，掌握过流保护的整定调试和动作试验方法。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89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566"/>
            <a:ext cx="7093315" cy="5968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195736" y="6084585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图</a:t>
            </a:r>
            <a:r>
              <a:rPr lang="en-US" altLang="zh-CN" sz="24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2-2     </a:t>
            </a:r>
            <a:r>
              <a:rPr lang="zh-CN" altLang="zh-CN" sz="24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过电流保护</a:t>
            </a:r>
            <a:r>
              <a:rPr lang="zh-CN" altLang="zh-CN" sz="2400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展</a:t>
            </a:r>
            <a:r>
              <a:rPr lang="zh-CN" altLang="en-US" sz="2400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开图</a:t>
            </a:r>
            <a:endParaRPr lang="zh-CN" altLang="en-US" sz="2400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352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805263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sz="3400" dirty="0" smtClean="0"/>
              <a:t>          </a:t>
            </a:r>
            <a:r>
              <a:rPr lang="zh-CN" altLang="en-US" sz="4500" b="1" dirty="0" smtClean="0"/>
              <a:t>展开</a:t>
            </a:r>
            <a:r>
              <a:rPr lang="zh-CN" altLang="en-US" sz="4500" b="1" dirty="0"/>
              <a:t>接线图一般是分成</a:t>
            </a:r>
            <a:r>
              <a:rPr lang="zh-CN" altLang="en-US" sz="4500" b="1" dirty="0">
                <a:solidFill>
                  <a:srgbClr val="7030A0"/>
                </a:solidFill>
              </a:rPr>
              <a:t>交流电流回路、交流电压回路、直流操作回路和信号回路</a:t>
            </a:r>
            <a:r>
              <a:rPr lang="zh-CN" altLang="en-US" sz="4500" b="1" dirty="0"/>
              <a:t>等几个主要组成部分</a:t>
            </a:r>
            <a:r>
              <a:rPr lang="zh-CN" altLang="en-US" sz="4500" b="1" dirty="0" smtClean="0"/>
              <a:t>。</a:t>
            </a:r>
            <a:endParaRPr lang="en-US" altLang="zh-CN" sz="4500" b="1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sz="4500" b="1" dirty="0">
                <a:solidFill>
                  <a:srgbClr val="002060"/>
                </a:solidFill>
              </a:rPr>
              <a:t>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       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仪表</a:t>
            </a:r>
            <a:r>
              <a:rPr lang="zh-CN" altLang="en-US" sz="4500" b="1" dirty="0">
                <a:solidFill>
                  <a:srgbClr val="002060"/>
                </a:solidFill>
              </a:rPr>
              <a:t>和电器的电流线圈、电压线圈和触点要分开画在不同的回路里，为了避免混淆，属于同一元件的线圈和触点采用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相同统一的</a:t>
            </a:r>
            <a:r>
              <a:rPr lang="zh-CN" altLang="en-US" sz="4500" b="1" dirty="0">
                <a:solidFill>
                  <a:srgbClr val="002060"/>
                </a:solidFill>
              </a:rPr>
              <a:t>文字符号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。</a:t>
            </a:r>
            <a:endParaRPr lang="en-US" altLang="zh-CN" sz="45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sz="4500" b="1" dirty="0">
                <a:solidFill>
                  <a:srgbClr val="002060"/>
                </a:solidFill>
              </a:rPr>
              <a:t>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       </a:t>
            </a:r>
            <a:r>
              <a:rPr lang="zh-CN" altLang="en-US" sz="4500" b="1" dirty="0" smtClean="0"/>
              <a:t>每</a:t>
            </a:r>
            <a:r>
              <a:rPr lang="zh-CN" altLang="en-US" sz="4500" b="1" dirty="0"/>
              <a:t>一部分又分成若干行，交流回路按</a:t>
            </a:r>
            <a:r>
              <a:rPr lang="en-US" altLang="zh-CN" sz="4500" b="1" dirty="0"/>
              <a:t>a</a:t>
            </a:r>
            <a:r>
              <a:rPr lang="zh-CN" altLang="en-US" sz="4500" b="1" dirty="0"/>
              <a:t>、</a:t>
            </a:r>
            <a:r>
              <a:rPr lang="en-US" altLang="zh-CN" sz="4500" b="1" dirty="0"/>
              <a:t>b</a:t>
            </a:r>
            <a:r>
              <a:rPr lang="zh-CN" altLang="en-US" sz="4500" b="1" dirty="0"/>
              <a:t>、</a:t>
            </a:r>
            <a:r>
              <a:rPr lang="en-US" altLang="zh-CN" sz="4500" b="1" dirty="0"/>
              <a:t>c</a:t>
            </a:r>
            <a:r>
              <a:rPr lang="zh-CN" altLang="en-US" sz="4500" b="1" dirty="0"/>
              <a:t>的</a:t>
            </a:r>
            <a:r>
              <a:rPr lang="zh-CN" altLang="en-US" sz="4500" b="1" dirty="0" smtClean="0"/>
              <a:t>相序；直流</a:t>
            </a:r>
            <a:r>
              <a:rPr lang="zh-CN" altLang="en-US" sz="4500" b="1" dirty="0"/>
              <a:t>回路按继电器的动作顺序各行从上至下排列。每一行中各元件的线圈和触点按实际连接顺序排列，每一回路的右侧标有文字说明</a:t>
            </a:r>
            <a:r>
              <a:rPr lang="zh-CN" altLang="en-US" sz="4500" b="1" dirty="0" smtClean="0"/>
              <a:t>。</a:t>
            </a:r>
            <a:endParaRPr lang="zh-CN" altLang="en-US" sz="4500" b="1" dirty="0"/>
          </a:p>
        </p:txBody>
      </p:sp>
      <p:sp>
        <p:nvSpPr>
          <p:cNvPr id="2" name="矩形 1"/>
          <p:cNvSpPr/>
          <p:nvPr/>
        </p:nvSpPr>
        <p:spPr>
          <a:xfrm>
            <a:off x="323528" y="404664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展开接线图</a:t>
            </a:r>
          </a:p>
        </p:txBody>
      </p:sp>
    </p:spTree>
    <p:extLst>
      <p:ext uri="{BB962C8B-B14F-4D97-AF65-F5344CB8AC3E}">
        <p14:creationId xmlns:p14="http://schemas.microsoft.com/office/powerpoint/2010/main" val="65376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16623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sz="3400" b="1" dirty="0" smtClean="0"/>
              <a:t>       </a:t>
            </a:r>
            <a:r>
              <a:rPr lang="zh-CN" altLang="en-US" b="1" dirty="0" smtClean="0"/>
              <a:t>二</a:t>
            </a:r>
            <a:r>
              <a:rPr lang="zh-CN" altLang="en-US" b="1" dirty="0"/>
              <a:t>次接线图中所有开关电器和继电器的触点都按照它们的</a:t>
            </a:r>
            <a:r>
              <a:rPr lang="zh-CN" altLang="en-US" sz="3600" b="1" dirty="0">
                <a:solidFill>
                  <a:srgbClr val="FF0000"/>
                </a:solidFill>
              </a:rPr>
              <a:t>正常状态</a:t>
            </a:r>
            <a:r>
              <a:rPr lang="zh-CN" altLang="en-US" b="1" dirty="0"/>
              <a:t>来表示，即指开关电器在非动作状态和继电器线圈断电的状态。因此，所谓的常开（动合）触点就是继电器线圈不通电时，该触点断开，常闭（动断）触点则相反。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3528" y="404664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注意：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1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11560" y="40466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sz="3600" dirty="0">
                <a:solidFill>
                  <a:srgbClr val="FF0000"/>
                </a:solidFill>
              </a:rPr>
              <a:t>三</a:t>
            </a:r>
            <a:r>
              <a:rPr lang="zh-CN" altLang="en-US" sz="3600" dirty="0" smtClean="0">
                <a:solidFill>
                  <a:srgbClr val="FF0000"/>
                </a:solidFill>
              </a:rPr>
              <a:t>．实验内容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683568" y="1135285"/>
            <a:ext cx="8208912" cy="560608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1</a:t>
            </a:r>
            <a:r>
              <a:rPr lang="zh-CN" altLang="zh-CN" dirty="0" smtClean="0"/>
              <a:t>．</a:t>
            </a:r>
            <a:r>
              <a:rPr lang="zh-CN" altLang="en-US" dirty="0" smtClean="0"/>
              <a:t>由电流继电器整定值</a:t>
            </a:r>
            <a:r>
              <a:rPr lang="en-US" altLang="zh-CN" dirty="0" smtClean="0"/>
              <a:t>1.75A</a:t>
            </a:r>
            <a:r>
              <a:rPr lang="zh-CN" altLang="en-US" dirty="0"/>
              <a:t>，时间继电器</a:t>
            </a:r>
            <a:r>
              <a:rPr lang="zh-CN" altLang="en-US" dirty="0" smtClean="0"/>
              <a:t>整定值</a:t>
            </a:r>
            <a:r>
              <a:rPr lang="en-US" altLang="zh-CN" dirty="0" smtClean="0"/>
              <a:t>1.2s</a:t>
            </a:r>
            <a:r>
              <a:rPr lang="zh-CN" altLang="en-US" dirty="0" smtClean="0"/>
              <a:t>，</a:t>
            </a:r>
            <a:r>
              <a:rPr lang="zh-CN" altLang="zh-CN" dirty="0" smtClean="0"/>
              <a:t>确定</a:t>
            </a:r>
            <a:r>
              <a:rPr lang="zh-CN" altLang="zh-CN" dirty="0"/>
              <a:t>电流继电器</a:t>
            </a:r>
            <a:r>
              <a:rPr lang="zh-CN" altLang="zh-CN" dirty="0" smtClean="0"/>
              <a:t>线圈接线</a:t>
            </a:r>
            <a:r>
              <a:rPr lang="zh-CN" altLang="en-US" dirty="0" smtClean="0"/>
              <a:t>的</a:t>
            </a:r>
            <a:r>
              <a:rPr lang="zh-CN" altLang="zh-CN" dirty="0" smtClean="0"/>
              <a:t>方式）和时间继电器的动作时限。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2</a:t>
            </a:r>
            <a:r>
              <a:rPr lang="zh-CN" altLang="zh-CN" dirty="0"/>
              <a:t> ．</a:t>
            </a:r>
            <a:r>
              <a:rPr lang="zh-CN" altLang="zh-CN" dirty="0" smtClean="0"/>
              <a:t>取</a:t>
            </a:r>
            <a:r>
              <a:rPr lang="zh-CN" altLang="zh-CN" dirty="0"/>
              <a:t>展开接线图中的一相进行过流保护实验线路连接，参见图</a:t>
            </a:r>
            <a:r>
              <a:rPr lang="en-US" altLang="zh-CN" dirty="0"/>
              <a:t>2-3</a:t>
            </a:r>
            <a:r>
              <a:rPr lang="zh-CN" altLang="zh-CN" dirty="0"/>
              <a:t>和图</a:t>
            </a:r>
            <a:r>
              <a:rPr lang="en-US" altLang="zh-CN" dirty="0"/>
              <a:t>2-4</a:t>
            </a:r>
            <a:r>
              <a:rPr lang="zh-CN" altLang="zh-CN" dirty="0"/>
              <a:t>的展开图</a:t>
            </a:r>
            <a:r>
              <a:rPr lang="zh-CN" altLang="zh-CN" dirty="0" smtClean="0"/>
              <a:t>接线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3</a:t>
            </a:r>
            <a:r>
              <a:rPr lang="zh-CN" altLang="zh-CN" dirty="0"/>
              <a:t> ．</a:t>
            </a:r>
            <a:r>
              <a:rPr lang="zh-CN" altLang="en-US" dirty="0" smtClean="0"/>
              <a:t>接通</a:t>
            </a:r>
            <a:r>
              <a:rPr lang="zh-CN" altLang="en-US" dirty="0"/>
              <a:t>电源，电压从</a:t>
            </a:r>
            <a:r>
              <a:rPr lang="en-US" altLang="zh-CN" dirty="0"/>
              <a:t>0V</a:t>
            </a:r>
            <a:r>
              <a:rPr lang="zh-CN" altLang="en-US" dirty="0"/>
              <a:t>增大，直至保护动作，并认真观察动作过程，做好记录，深入理解多个继电器在保护电路中的作用和动作次序，完成表</a:t>
            </a:r>
            <a:r>
              <a:rPr lang="en-US" altLang="zh-CN" dirty="0"/>
              <a:t>2-1</a:t>
            </a:r>
            <a:r>
              <a:rPr lang="zh-CN" altLang="en-US" dirty="0"/>
              <a:t>。</a:t>
            </a:r>
            <a:endParaRPr lang="zh-CN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6944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96952"/>
            <a:ext cx="5760640" cy="378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179512" y="1268760"/>
            <a:ext cx="33393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图</a:t>
            </a:r>
            <a:r>
              <a:rPr lang="en-US" altLang="zh-CN" sz="2400" dirty="0"/>
              <a:t>2-3   </a:t>
            </a:r>
            <a:r>
              <a:rPr lang="zh-CN" altLang="en-US" sz="2400" dirty="0"/>
              <a:t>线路</a:t>
            </a:r>
            <a:r>
              <a:rPr lang="zh-CN" altLang="en-US" sz="2400" dirty="0" smtClean="0"/>
              <a:t>过电流保护</a:t>
            </a:r>
            <a:endParaRPr lang="en-US" altLang="zh-CN" sz="2400" dirty="0" smtClean="0"/>
          </a:p>
          <a:p>
            <a:pPr algn="ctr"/>
            <a:r>
              <a:rPr lang="en-US" altLang="zh-CN" sz="2400" dirty="0"/>
              <a:t> </a:t>
            </a:r>
            <a:r>
              <a:rPr lang="en-US" altLang="zh-CN" sz="2400" dirty="0" smtClean="0"/>
              <a:t>            </a:t>
            </a:r>
            <a:r>
              <a:rPr lang="zh-CN" altLang="en-US" sz="2400" dirty="0" smtClean="0"/>
              <a:t>交流</a:t>
            </a:r>
            <a:r>
              <a:rPr lang="zh-CN" altLang="en-US" sz="2400" dirty="0"/>
              <a:t>回路接线图</a:t>
            </a:r>
          </a:p>
        </p:txBody>
      </p:sp>
      <p:sp>
        <p:nvSpPr>
          <p:cNvPr id="7" name="矩形 6"/>
          <p:cNvSpPr/>
          <p:nvPr/>
        </p:nvSpPr>
        <p:spPr>
          <a:xfrm>
            <a:off x="-36512" y="4470211"/>
            <a:ext cx="33746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2400" dirty="0"/>
              <a:t>图</a:t>
            </a:r>
            <a:r>
              <a:rPr lang="en-US" altLang="zh-CN" sz="2400" dirty="0"/>
              <a:t>2-4   </a:t>
            </a:r>
            <a:r>
              <a:rPr lang="zh-CN" altLang="en-US" sz="2400" dirty="0"/>
              <a:t>线路</a:t>
            </a:r>
            <a:r>
              <a:rPr lang="zh-CN" altLang="en-US" sz="2400" dirty="0" smtClean="0"/>
              <a:t>过电流保护</a:t>
            </a:r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</a:t>
            </a:r>
            <a:r>
              <a:rPr lang="zh-CN" altLang="en-US" sz="2400" dirty="0" smtClean="0"/>
              <a:t>直流</a:t>
            </a:r>
            <a:r>
              <a:rPr lang="zh-CN" altLang="en-US" sz="2400" dirty="0"/>
              <a:t>回路接线图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8640"/>
            <a:ext cx="5447105" cy="2654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4572000" y="5877272"/>
            <a:ext cx="1080120" cy="900397"/>
          </a:xfrm>
          <a:prstGeom prst="rect">
            <a:avLst/>
          </a:prstGeom>
          <a:noFill/>
          <a:ln w="50800">
            <a:solidFill>
              <a:srgbClr val="C0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60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534146"/>
              </p:ext>
            </p:extLst>
          </p:nvPr>
        </p:nvGraphicFramePr>
        <p:xfrm>
          <a:off x="72008" y="1772816"/>
          <a:ext cx="9036496" cy="2160240"/>
        </p:xfrm>
        <a:graphic>
          <a:graphicData uri="http://schemas.openxmlformats.org/drawingml/2006/table">
            <a:tbl>
              <a:tblPr/>
              <a:tblGrid>
                <a:gridCol w="807529"/>
                <a:gridCol w="843419"/>
                <a:gridCol w="1120852"/>
                <a:gridCol w="1490698"/>
                <a:gridCol w="1534499"/>
                <a:gridCol w="1079259"/>
                <a:gridCol w="2160240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序号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代号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型号规格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实验整定值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线圈接法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  <a:latin typeface="Arial"/>
                          <a:ea typeface="宋体"/>
                          <a:cs typeface="Arial"/>
                        </a:rPr>
                        <a:t>整定范围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  <a:latin typeface="Arial"/>
                          <a:ea typeface="宋体"/>
                          <a:cs typeface="Arial"/>
                        </a:rPr>
                        <a:t>过电流时的工作状态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KA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1800" kern="1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1.75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2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KT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1.2</a:t>
                      </a: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KS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4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KM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×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87624" y="1124744"/>
            <a:ext cx="3834704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43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表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2-1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74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6512" y="4941168"/>
            <a:ext cx="911018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/>
              <a:t>       </a:t>
            </a:r>
            <a:r>
              <a:rPr lang="zh-CN" altLang="en-US" sz="3200" dirty="0" smtClean="0">
                <a:solidFill>
                  <a:srgbClr val="7030A0"/>
                </a:solidFill>
              </a:rPr>
              <a:t>写出过电流保护整定</a:t>
            </a:r>
            <a:r>
              <a:rPr lang="zh-CN" altLang="en-US" sz="3200" dirty="0">
                <a:solidFill>
                  <a:srgbClr val="7030A0"/>
                </a:solidFill>
              </a:rPr>
              <a:t>实验</a:t>
            </a:r>
            <a:r>
              <a:rPr lang="zh-CN" altLang="en-US" sz="3200" dirty="0" smtClean="0">
                <a:solidFill>
                  <a:srgbClr val="7030A0"/>
                </a:solidFill>
              </a:rPr>
              <a:t>中各个继电器在保护</a:t>
            </a:r>
            <a:endParaRPr lang="en-US" altLang="zh-CN" sz="3200" dirty="0" smtClean="0">
              <a:solidFill>
                <a:srgbClr val="7030A0"/>
              </a:solidFill>
            </a:endParaRPr>
          </a:p>
          <a:p>
            <a:r>
              <a:rPr lang="zh-CN" altLang="en-US" sz="3200" dirty="0" smtClean="0">
                <a:solidFill>
                  <a:srgbClr val="7030A0"/>
                </a:solidFill>
              </a:rPr>
              <a:t>电路</a:t>
            </a:r>
            <a:r>
              <a:rPr lang="zh-CN" altLang="en-US" sz="3200" dirty="0">
                <a:solidFill>
                  <a:srgbClr val="7030A0"/>
                </a:solidFill>
              </a:rPr>
              <a:t>中的作用和动作次序</a:t>
            </a:r>
          </a:p>
        </p:txBody>
      </p:sp>
    </p:spTree>
    <p:extLst>
      <p:ext uri="{BB962C8B-B14F-4D97-AF65-F5344CB8AC3E}">
        <p14:creationId xmlns:p14="http://schemas.microsoft.com/office/powerpoint/2010/main" val="5073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09848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 dirty="0" smtClean="0">
                <a:solidFill>
                  <a:srgbClr val="FF0000"/>
                </a:solidFill>
              </a:rPr>
              <a:t>四</a:t>
            </a:r>
            <a:r>
              <a:rPr lang="zh-CN" altLang="en-US" sz="3600" dirty="0">
                <a:solidFill>
                  <a:srgbClr val="FF0000"/>
                </a:solidFill>
              </a:rPr>
              <a:t>．</a:t>
            </a:r>
            <a:r>
              <a:rPr lang="zh-CN" altLang="en-US" dirty="0" smtClean="0">
                <a:solidFill>
                  <a:srgbClr val="FF0000"/>
                </a:solidFill>
              </a:rPr>
              <a:t>实验</a:t>
            </a:r>
            <a:r>
              <a:rPr lang="zh-CN" altLang="en-US" dirty="0">
                <a:solidFill>
                  <a:srgbClr val="FF0000"/>
                </a:solidFill>
              </a:rPr>
              <a:t>报告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1</a:t>
            </a:r>
            <a:r>
              <a:rPr lang="zh-CN" altLang="en-US" dirty="0"/>
              <a:t>．分析说明过电流保护装置的实际应用和保护范围。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2</a:t>
            </a:r>
            <a:r>
              <a:rPr lang="zh-CN" altLang="en-US" dirty="0"/>
              <a:t>．为什么要选定主要继电器的动作值，并且进行整定？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3</a:t>
            </a:r>
            <a:r>
              <a:rPr lang="zh-CN" altLang="en-US" dirty="0"/>
              <a:t>．过电流保护中哪一种继电器属于测量元件？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350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     具有</a:t>
            </a:r>
            <a:r>
              <a:rPr lang="zh-CN" altLang="en-US" sz="3600" dirty="0"/>
              <a:t>灯光监视的断路器控制回路实验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FF0000"/>
                </a:solidFill>
              </a:rPr>
              <a:t>一．实验目的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1</a:t>
            </a:r>
            <a:r>
              <a:rPr lang="zh-CN" altLang="en-US" dirty="0"/>
              <a:t>．掌握具有灯光监视的断路器控制回路的工作原理，电路的功能特点。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2</a:t>
            </a:r>
            <a:r>
              <a:rPr lang="zh-CN" altLang="en-US" dirty="0"/>
              <a:t>．理解为使断路器控制回路能安全可靠地工作</a:t>
            </a:r>
            <a:r>
              <a:rPr lang="en-US" altLang="zh-CN" dirty="0"/>
              <a:t>,</a:t>
            </a:r>
            <a:r>
              <a:rPr lang="zh-CN" altLang="en-US" dirty="0"/>
              <a:t>必须满足对合闸与分闸监视的基本要求与重要性。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3</a:t>
            </a:r>
            <a:r>
              <a:rPr lang="zh-CN" altLang="en-US" dirty="0"/>
              <a:t> ．加深对控制回路的理解和实验操作方法。</a:t>
            </a:r>
          </a:p>
        </p:txBody>
      </p:sp>
    </p:spTree>
    <p:extLst>
      <p:ext uri="{BB962C8B-B14F-4D97-AF65-F5344CB8AC3E}">
        <p14:creationId xmlns:p14="http://schemas.microsoft.com/office/powerpoint/2010/main" val="14131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67744" y="6012166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7030A0"/>
                </a:solidFill>
              </a:rPr>
              <a:t>监视的断路器控制回路原理图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62907"/>
              </p:ext>
            </p:extLst>
          </p:nvPr>
        </p:nvGraphicFramePr>
        <p:xfrm>
          <a:off x="5004048" y="620688"/>
          <a:ext cx="2831976" cy="4777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8604"/>
                <a:gridCol w="793372"/>
              </a:tblGrid>
              <a:tr h="4120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控制小母线</a:t>
                      </a:r>
                      <a:endParaRPr lang="zh-CN" altLang="en-US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保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护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操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作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及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信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号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回</a:t>
                      </a:r>
                      <a:endParaRPr lang="en-US" altLang="zh-CN" sz="2800" b="1" dirty="0" smtClean="0"/>
                    </a:p>
                    <a:p>
                      <a:pPr algn="ctr"/>
                      <a:r>
                        <a:rPr lang="zh-CN" altLang="en-US" sz="2800" b="1" dirty="0" smtClean="0"/>
                        <a:t>路</a:t>
                      </a:r>
                      <a:endParaRPr lang="zh-CN" altLang="en-US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控制合闸</a:t>
                      </a:r>
                      <a:endParaRPr lang="zh-CN" alt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控制跳闸</a:t>
                      </a:r>
                      <a:endParaRPr lang="zh-CN" altLang="en-US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跳闸位置信号</a:t>
                      </a:r>
                      <a:endParaRPr lang="zh-CN" altLang="en-US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altLang="zh-CN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合闸位置信号</a:t>
                      </a:r>
                      <a:endParaRPr lang="zh-CN" altLang="en-US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898"/>
            <a:ext cx="4612825" cy="499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267744" y="655463"/>
            <a:ext cx="2016224" cy="900397"/>
          </a:xfrm>
          <a:prstGeom prst="rect">
            <a:avLst/>
          </a:prstGeom>
          <a:noFill/>
          <a:ln w="508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53385" y="1772816"/>
            <a:ext cx="2016224" cy="900397"/>
          </a:xfrm>
          <a:prstGeom prst="rect">
            <a:avLst/>
          </a:prstGeom>
          <a:noFill/>
          <a:ln w="50800">
            <a:solidFill>
              <a:srgbClr val="7030A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4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8064896" cy="6048672"/>
          </a:xfrm>
        </p:spPr>
      </p:pic>
    </p:spTree>
    <p:extLst>
      <p:ext uri="{BB962C8B-B14F-4D97-AF65-F5344CB8AC3E}">
        <p14:creationId xmlns:p14="http://schemas.microsoft.com/office/powerpoint/2010/main" val="12167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47925" y="2579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512" y="40466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zh-CN" altLang="en-US" sz="3600" dirty="0" smtClean="0">
                <a:solidFill>
                  <a:srgbClr val="FF0000"/>
                </a:solidFill>
              </a:rPr>
              <a:t>二．实验设备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721804"/>
              </p:ext>
            </p:extLst>
          </p:nvPr>
        </p:nvGraphicFramePr>
        <p:xfrm>
          <a:off x="539552" y="1120451"/>
          <a:ext cx="8280920" cy="432477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5283"/>
                <a:gridCol w="1573375"/>
                <a:gridCol w="5104327"/>
                <a:gridCol w="857935"/>
              </a:tblGrid>
              <a:tr h="58487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序号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设备名称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使</a:t>
                      </a:r>
                      <a:r>
                        <a:rPr lang="zh-CN" sz="2000" kern="100" dirty="0"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用</a:t>
                      </a:r>
                      <a:r>
                        <a:rPr lang="zh-CN" sz="2000" kern="100" dirty="0"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仪</a:t>
                      </a:r>
                      <a:r>
                        <a:rPr lang="zh-CN" sz="2000" kern="100" dirty="0"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器</a:t>
                      </a:r>
                      <a:r>
                        <a:rPr lang="zh-CN" sz="2000" kern="100" dirty="0"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名</a:t>
                      </a:r>
                      <a:r>
                        <a:rPr lang="zh-CN" sz="2000" kern="100" dirty="0">
                          <a:effectLst/>
                          <a:latin typeface="Calibri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称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Arial"/>
                          <a:ea typeface="宋体"/>
                          <a:cs typeface="Arial"/>
                        </a:rPr>
                        <a:t>数量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控制屏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 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2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EPL-01C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断路器及触点控制回路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3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EPL-04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继电器（一）</a:t>
                      </a: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—DL-21C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电流继电器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4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EPL-05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继电器（二）</a:t>
                      </a: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—DS-21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时间继电器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5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EPL-06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继电器（四）</a:t>
                      </a: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—DZ-31B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中间继电器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6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EPL-07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继电器（五）</a:t>
                      </a: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—DX-8</a:t>
                      </a: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信号继电器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7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EPL-12B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光示牌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8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EPL-11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直流电源及母线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4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9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EPL-20A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Arial"/>
                          <a:ea typeface="宋体"/>
                          <a:cs typeface="Arial"/>
                        </a:rPr>
                        <a:t>变压器及单相可调电源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1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36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09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思考</a:t>
            </a:r>
            <a:endParaRPr lang="zh-CN" alt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/>
              <a:t>．为什么控制回路能监视回路本身的完整性和操作电源的情况</a:t>
            </a:r>
            <a:r>
              <a:rPr lang="en-US" altLang="zh-CN" dirty="0" smtClean="0"/>
              <a:t>?</a:t>
            </a:r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/>
              <a:t>．断路器的分合闸时间很短</a:t>
            </a:r>
            <a:r>
              <a:rPr lang="en-US" altLang="zh-CN" dirty="0"/>
              <a:t>(</a:t>
            </a:r>
            <a:r>
              <a:rPr lang="zh-CN" altLang="en-US" dirty="0"/>
              <a:t>分闸时间不大于</a:t>
            </a:r>
            <a:r>
              <a:rPr lang="en-US" altLang="zh-CN" dirty="0"/>
              <a:t>0.1s;</a:t>
            </a:r>
            <a:r>
              <a:rPr lang="zh-CN" altLang="en-US" dirty="0"/>
              <a:t>合闸时间不大于</a:t>
            </a:r>
            <a:r>
              <a:rPr lang="en-US" altLang="zh-CN" dirty="0"/>
              <a:t>0.6s),</a:t>
            </a:r>
            <a:r>
              <a:rPr lang="zh-CN" altLang="en-US" dirty="0"/>
              <a:t>操作机构的分、合闸线圈都按短时通电设计，若通电时间过长，就可能烧毁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/>
              <a:t>．上述控制回路中，</a:t>
            </a:r>
            <a:r>
              <a:rPr lang="en-US" altLang="zh-CN" dirty="0"/>
              <a:t>GN</a:t>
            </a:r>
            <a:r>
              <a:rPr lang="zh-CN" altLang="en-US" dirty="0"/>
              <a:t>、</a:t>
            </a:r>
            <a:r>
              <a:rPr lang="en-US" altLang="zh-CN" dirty="0"/>
              <a:t>KD</a:t>
            </a:r>
            <a:r>
              <a:rPr lang="zh-CN" altLang="en-US" dirty="0"/>
              <a:t>指示灯分别表示断路器在什么状态？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45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6024"/>
            <a:ext cx="8412427" cy="6309320"/>
          </a:xfrm>
        </p:spPr>
      </p:pic>
      <p:sp>
        <p:nvSpPr>
          <p:cNvPr id="6" name="右箭头 5"/>
          <p:cNvSpPr/>
          <p:nvPr/>
        </p:nvSpPr>
        <p:spPr>
          <a:xfrm rot="12666720">
            <a:off x="4473832" y="2897189"/>
            <a:ext cx="1419188" cy="47790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5545654"/>
            <a:ext cx="821336" cy="603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82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07567" cy="480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71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022222" cy="440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39" y="1124744"/>
            <a:ext cx="8966765" cy="520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3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dirty="0">
                <a:solidFill>
                  <a:srgbClr val="FF0000"/>
                </a:solidFill>
              </a:rPr>
              <a:t>原理说明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074431" cy="5104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899593" y="5805264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7030A0"/>
                </a:solidFill>
              </a:rPr>
              <a:t>图</a:t>
            </a:r>
            <a:r>
              <a:rPr lang="en-US" altLang="zh-CN" sz="2800" b="1" dirty="0">
                <a:solidFill>
                  <a:srgbClr val="7030A0"/>
                </a:solidFill>
              </a:rPr>
              <a:t>2-1      6</a:t>
            </a:r>
            <a:r>
              <a:rPr lang="zh-CN" altLang="en-US" sz="2800" b="1" dirty="0">
                <a:solidFill>
                  <a:srgbClr val="7030A0"/>
                </a:solidFill>
              </a:rPr>
              <a:t>～</a:t>
            </a:r>
            <a:r>
              <a:rPr lang="en-US" altLang="zh-CN" sz="2800" b="1" dirty="0">
                <a:solidFill>
                  <a:srgbClr val="7030A0"/>
                </a:solidFill>
              </a:rPr>
              <a:t>10KV</a:t>
            </a:r>
            <a:r>
              <a:rPr lang="zh-CN" altLang="en-US" sz="2800" b="1" dirty="0">
                <a:solidFill>
                  <a:srgbClr val="7030A0"/>
                </a:solidFill>
              </a:rPr>
              <a:t>线路的过电流保护原理接线图 </a:t>
            </a:r>
          </a:p>
        </p:txBody>
      </p:sp>
    </p:spTree>
    <p:extLst>
      <p:ext uri="{BB962C8B-B14F-4D97-AF65-F5344CB8AC3E}">
        <p14:creationId xmlns:p14="http://schemas.microsoft.com/office/powerpoint/2010/main" val="233600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210000"/>
              </a:lnSpc>
              <a:buNone/>
            </a:pPr>
            <a:r>
              <a:rPr lang="zh-CN" altLang="en-US" dirty="0" smtClean="0"/>
              <a:t>        </a:t>
            </a:r>
            <a:r>
              <a:rPr lang="zh-CN" altLang="en-US" sz="3400" dirty="0" smtClean="0"/>
              <a:t>原理</a:t>
            </a:r>
            <a:r>
              <a:rPr lang="zh-CN" altLang="en-US" sz="3400" dirty="0"/>
              <a:t>接线图主要用来表示继电保护和自动装置的</a:t>
            </a:r>
            <a:r>
              <a:rPr lang="zh-CN" altLang="en-US" sz="3400" dirty="0">
                <a:solidFill>
                  <a:srgbClr val="FF0000"/>
                </a:solidFill>
              </a:rPr>
              <a:t>工作原理和构成这套装置所需要的设备</a:t>
            </a:r>
            <a:r>
              <a:rPr lang="zh-CN" altLang="en-US" sz="3400" dirty="0"/>
              <a:t>，它可作为二次回路设计的原始依据。所有的电器都以整体的形式绘在一张图上，相互联系的流回路、电压电路和直流回路都综合在一起，为了表明这种回路对一次回路的作用，将一次回路的有关部分也画在原理接线图里，这样就能对这个回路有一个明确的整体概念</a:t>
            </a:r>
            <a:r>
              <a:rPr lang="zh-CN" altLang="en-US" sz="3400" dirty="0" smtClean="0"/>
              <a:t>。</a:t>
            </a:r>
            <a:endParaRPr lang="en-US" altLang="zh-CN" sz="3400" dirty="0" smtClean="0"/>
          </a:p>
        </p:txBody>
      </p:sp>
      <p:sp>
        <p:nvSpPr>
          <p:cNvPr id="2" name="矩形 1"/>
          <p:cNvSpPr/>
          <p:nvPr/>
        </p:nvSpPr>
        <p:spPr>
          <a:xfrm>
            <a:off x="251520" y="476672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原理接线图</a:t>
            </a:r>
          </a:p>
        </p:txBody>
      </p:sp>
    </p:spTree>
    <p:extLst>
      <p:ext uri="{BB962C8B-B14F-4D97-AF65-F5344CB8AC3E}">
        <p14:creationId xmlns:p14="http://schemas.microsoft.com/office/powerpoint/2010/main" val="387419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47260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/>
              <a:t>        由于</a:t>
            </a:r>
            <a:r>
              <a:rPr lang="zh-CN" altLang="en-US" dirty="0"/>
              <a:t>原理接线图上各元件之间的联系是用整体连接表示的，没有画出它们</a:t>
            </a:r>
            <a:r>
              <a:rPr lang="zh-CN" altLang="en-US" dirty="0" smtClean="0"/>
              <a:t>的内部</a:t>
            </a:r>
            <a:r>
              <a:rPr lang="zh-CN" altLang="en-US" dirty="0"/>
              <a:t>接线和引出端子的编号、回路的编号；</a:t>
            </a:r>
            <a:r>
              <a:rPr lang="zh-CN" altLang="en-US" dirty="0" smtClean="0"/>
              <a:t>直流部分仅</a:t>
            </a:r>
            <a:r>
              <a:rPr lang="zh-CN" altLang="en-US" dirty="0"/>
              <a:t>标明电源的极性，没有标出从何熔断器下引出；信号部分在图中仅标出“至信号”，无具体接线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因此</a:t>
            </a:r>
            <a:r>
              <a:rPr lang="zh-CN" altLang="en-US" dirty="0"/>
              <a:t>，只有原理接线图是不能进行二次回路施工的，还有其他一些二次图纸配合才可，而展开接线图就是其中的一种。</a:t>
            </a:r>
          </a:p>
          <a:p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251520" y="476672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原理接线图</a:t>
            </a:r>
          </a:p>
        </p:txBody>
      </p:sp>
    </p:spTree>
    <p:extLst>
      <p:ext uri="{BB962C8B-B14F-4D97-AF65-F5344CB8AC3E}">
        <p14:creationId xmlns:p14="http://schemas.microsoft.com/office/powerpoint/2010/main" val="9110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899</TotalTime>
  <Words>942</Words>
  <Application>Microsoft Office PowerPoint</Application>
  <PresentationFormat>全屏显示(4:3)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跋涉</vt:lpstr>
      <vt:lpstr>1_跋涉</vt:lpstr>
      <vt:lpstr>   实验二         6-10KV 线路过流保护实验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具有灯光监视的断路器控制回路实验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供电系统及继电保护实验</dc:title>
  <dc:creator>Administrator</dc:creator>
  <cp:lastModifiedBy>微软用户</cp:lastModifiedBy>
  <cp:revision>71</cp:revision>
  <dcterms:created xsi:type="dcterms:W3CDTF">2014-12-04T02:10:02Z</dcterms:created>
  <dcterms:modified xsi:type="dcterms:W3CDTF">2015-11-17T07:07:59Z</dcterms:modified>
</cp:coreProperties>
</file>