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0" r:id="rId4"/>
    <p:sldId id="320" r:id="rId5"/>
    <p:sldId id="261" r:id="rId6"/>
    <p:sldId id="262" r:id="rId7"/>
    <p:sldId id="263" r:id="rId8"/>
    <p:sldId id="264" r:id="rId9"/>
    <p:sldId id="315" r:id="rId10"/>
    <p:sldId id="265" r:id="rId11"/>
    <p:sldId id="321" r:id="rId12"/>
    <p:sldId id="316" r:id="rId13"/>
    <p:sldId id="318" r:id="rId14"/>
    <p:sldId id="267" r:id="rId15"/>
    <p:sldId id="268" r:id="rId16"/>
    <p:sldId id="317" r:id="rId17"/>
    <p:sldId id="319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zh-CN" altLang="zh-CN" sz="4400" dirty="0"/>
              <a:t>供电系统及继电保护实验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7791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279713"/>
              </p:ext>
            </p:extLst>
          </p:nvPr>
        </p:nvGraphicFramePr>
        <p:xfrm>
          <a:off x="179512" y="1155807"/>
          <a:ext cx="8784975" cy="44526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21768"/>
                <a:gridCol w="1930560"/>
                <a:gridCol w="4968552"/>
                <a:gridCol w="864095"/>
              </a:tblGrid>
              <a:tr h="545001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序号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设备名称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使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用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仪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器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名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称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400" b="1" kern="10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数</a:t>
                      </a:r>
                      <a:r>
                        <a:rPr lang="zh-CN" sz="2400" b="1" kern="10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量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控制屏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2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EPL-20A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变压器及单相可调电源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3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EPL-04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继电器（一）</a:t>
                      </a: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—DL-21C</a:t>
                      </a: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电流继电器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4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EPL-05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继电器（二）</a:t>
                      </a: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—DY-28C</a:t>
                      </a: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电压继电器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5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EPL-11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交流电压表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6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EPL-11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交流电流表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7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EPL-11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直流电源及母线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8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EPL-12B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光示牌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47925" y="2579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512" y="40466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sz="3600" dirty="0" smtClean="0">
                <a:solidFill>
                  <a:srgbClr val="FF0000"/>
                </a:solidFill>
              </a:rPr>
              <a:t>二．实验设备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5582" y="6021288"/>
            <a:ext cx="8186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7030A0"/>
                </a:solidFill>
              </a:rPr>
              <a:t>请每组领取十字改锥和一字改锥各一把，实验完成后请交回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4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6" y="188640"/>
            <a:ext cx="8704132" cy="652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5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．电流继电器的动作电流和返回电流</a:t>
            </a:r>
            <a:r>
              <a:rPr lang="zh-CN" altLang="zh-CN" dirty="0" smtClean="0"/>
              <a:t>测试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zh-CN" dirty="0" smtClean="0"/>
              <a:t>选择</a:t>
            </a:r>
            <a:r>
              <a:rPr lang="en-US" altLang="zh-CN" dirty="0"/>
              <a:t>EPL-04</a:t>
            </a:r>
            <a:r>
              <a:rPr lang="zh-CN" altLang="zh-CN" dirty="0"/>
              <a:t>组件的</a:t>
            </a:r>
            <a:r>
              <a:rPr lang="en-US" altLang="zh-CN" dirty="0"/>
              <a:t>DL-21C</a:t>
            </a:r>
            <a:r>
              <a:rPr lang="zh-CN" altLang="zh-CN" dirty="0"/>
              <a:t>过流继电器（额定电流为</a:t>
            </a:r>
            <a:r>
              <a:rPr lang="en-US" altLang="zh-CN" dirty="0"/>
              <a:t>6A</a:t>
            </a:r>
            <a:r>
              <a:rPr lang="zh-CN" altLang="zh-CN" dirty="0"/>
              <a:t>），本实验整定值为</a:t>
            </a:r>
            <a:r>
              <a:rPr lang="en-US" altLang="zh-CN" dirty="0"/>
              <a:t>2.7A</a:t>
            </a:r>
            <a:r>
              <a:rPr lang="zh-CN" altLang="zh-CN" dirty="0"/>
              <a:t>及</a:t>
            </a:r>
            <a:r>
              <a:rPr lang="en-US" altLang="zh-CN" dirty="0"/>
              <a:t>5.4A</a:t>
            </a:r>
            <a:r>
              <a:rPr lang="zh-CN" altLang="zh-CN" dirty="0"/>
              <a:t>两种</a:t>
            </a:r>
            <a:r>
              <a:rPr lang="zh-CN" altLang="zh-CN" dirty="0" smtClean="0"/>
              <a:t>工作状态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76672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三．实验内容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02671"/>
            <a:ext cx="6447633" cy="347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15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491414" cy="526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1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560840" cy="580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左箭头 3"/>
          <p:cNvSpPr/>
          <p:nvPr/>
        </p:nvSpPr>
        <p:spPr>
          <a:xfrm>
            <a:off x="3995936" y="148478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3"/>
          <p:cNvSpPr>
            <a:spLocks noGrp="1"/>
          </p:cNvSpPr>
          <p:nvPr>
            <p:ph type="title"/>
          </p:nvPr>
        </p:nvSpPr>
        <p:spPr>
          <a:xfrm>
            <a:off x="1907704" y="140393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直流回路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7524328" y="39637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3"/>
          <p:cNvSpPr txBox="1">
            <a:spLocks/>
          </p:cNvSpPr>
          <p:nvPr/>
        </p:nvSpPr>
        <p:spPr>
          <a:xfrm>
            <a:off x="8388424" y="2948517"/>
            <a:ext cx="646331" cy="2640723"/>
          </a:xfrm>
          <a:prstGeom prst="rect">
            <a:avLst/>
          </a:prstGeom>
        </p:spPr>
        <p:txBody>
          <a:bodyPr vert="horz" wrap="none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交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流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回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路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48944" y="2584503"/>
            <a:ext cx="31931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48944" y="4633085"/>
            <a:ext cx="31931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4355976" y="4625260"/>
            <a:ext cx="1656184" cy="1107996"/>
            <a:chOff x="4355976" y="4625260"/>
            <a:chExt cx="1656184" cy="1107996"/>
          </a:xfrm>
        </p:grpSpPr>
        <p:sp>
          <p:nvSpPr>
            <p:cNvPr id="3" name="TextBox 2"/>
            <p:cNvSpPr txBox="1"/>
            <p:nvPr/>
          </p:nvSpPr>
          <p:spPr>
            <a:xfrm>
              <a:off x="4355976" y="4625260"/>
              <a:ext cx="1656184" cy="11079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sz="6600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355976" y="5229200"/>
              <a:ext cx="165618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327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5" grpId="0" animBg="1"/>
      <p:bldP spid="9" grpId="0"/>
      <p:bldP spid="2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966542"/>
              </p:ext>
            </p:extLst>
          </p:nvPr>
        </p:nvGraphicFramePr>
        <p:xfrm>
          <a:off x="683569" y="1124744"/>
          <a:ext cx="7560839" cy="43204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38200"/>
                <a:gridCol w="475913"/>
                <a:gridCol w="475913"/>
                <a:gridCol w="475913"/>
                <a:gridCol w="951825"/>
                <a:gridCol w="528791"/>
                <a:gridCol w="528791"/>
                <a:gridCol w="528791"/>
                <a:gridCol w="1056702"/>
              </a:tblGrid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整定电流</a:t>
                      </a:r>
                      <a:r>
                        <a:rPr lang="en-US" sz="2400" b="1" kern="650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（安）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65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2.7A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线圈接线方式为：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65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5.4A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线圈接线方式为：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effectLst/>
                          <a:latin typeface="Arial"/>
                          <a:ea typeface="宋体"/>
                          <a:cs typeface="Arial"/>
                        </a:rPr>
                        <a:t>测试序号</a:t>
                      </a:r>
                      <a:endParaRPr lang="zh-CN" sz="24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2</a:t>
                      </a:r>
                      <a:endParaRPr lang="zh-CN" sz="24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3</a:t>
                      </a:r>
                      <a:endParaRPr lang="zh-CN" sz="24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2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65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3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effectLst/>
                          <a:latin typeface="Arial"/>
                          <a:ea typeface="宋体"/>
                          <a:cs typeface="Arial"/>
                        </a:rPr>
                        <a:t>实测起动电流</a:t>
                      </a:r>
                      <a:r>
                        <a:rPr lang="en-US" sz="2400" b="1" kern="65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kern="65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dj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effectLst/>
                          <a:latin typeface="Arial"/>
                          <a:ea typeface="宋体"/>
                          <a:cs typeface="Arial"/>
                        </a:rPr>
                        <a:t>实测返回电流</a:t>
                      </a:r>
                      <a:r>
                        <a:rPr lang="en-US" sz="2400" b="1" kern="65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kern="65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fj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effectLst/>
                          <a:latin typeface="Arial"/>
                          <a:ea typeface="宋体"/>
                          <a:cs typeface="Arial"/>
                        </a:rPr>
                        <a:t>返回系数</a:t>
                      </a:r>
                      <a:r>
                        <a:rPr lang="en-US" sz="2400" b="1" kern="65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kern="65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34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650" dirty="0">
                          <a:effectLst/>
                          <a:latin typeface="Arial"/>
                          <a:ea typeface="宋体"/>
                          <a:cs typeface="Arial"/>
                        </a:rPr>
                        <a:t>起动电流与整定电流误差</a:t>
                      </a:r>
                      <a:r>
                        <a:rPr lang="en-US" sz="2400" b="1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%</a:t>
                      </a:r>
                      <a:endParaRPr lang="zh-CN" sz="24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65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619672" y="476672"/>
            <a:ext cx="6373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/>
              <a:t>表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1-1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  </a:t>
            </a:r>
            <a:r>
              <a:rPr lang="zh-CN" altLang="zh-CN" sz="3200" dirty="0"/>
              <a:t>过流继电器实验结果记录表</a:t>
            </a:r>
            <a:endParaRPr lang="zh-CN" altLang="en-US" sz="3200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222214"/>
              </p:ext>
            </p:extLst>
          </p:nvPr>
        </p:nvGraphicFramePr>
        <p:xfrm>
          <a:off x="3707904" y="5661248"/>
          <a:ext cx="4719637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" name="公式" r:id="rId3" imgW="2133360" imgH="469800" progId="Equation.3">
                  <p:embed/>
                </p:oleObj>
              </mc:Choice>
              <mc:Fallback>
                <p:oleObj name="公式" r:id="rId3" imgW="2133360" imgH="46980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661248"/>
                        <a:ext cx="4719637" cy="1052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24182"/>
              </p:ext>
            </p:extLst>
          </p:nvPr>
        </p:nvGraphicFramePr>
        <p:xfrm>
          <a:off x="881064" y="5517232"/>
          <a:ext cx="1972684" cy="1368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公式" r:id="rId5" imgW="685800" imgH="469800" progId="Equation.3">
                  <p:embed/>
                </p:oleObj>
              </mc:Choice>
              <mc:Fallback>
                <p:oleObj name="公式" r:id="rId5" imgW="685800" imgH="46980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4" y="5517232"/>
                        <a:ext cx="1972684" cy="13687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36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zh-CN" dirty="0" smtClean="0"/>
              <a:t>．</a:t>
            </a:r>
            <a:r>
              <a:rPr lang="zh-CN" altLang="zh-CN" dirty="0"/>
              <a:t>低压继电器的动作电压和返回电压</a:t>
            </a:r>
            <a:r>
              <a:rPr lang="zh-CN" altLang="zh-CN" dirty="0" smtClean="0"/>
              <a:t>测试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zh-CN" dirty="0" smtClean="0"/>
              <a:t>选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EPL-05</a:t>
            </a:r>
            <a:r>
              <a:rPr lang="zh-CN" altLang="zh-CN" dirty="0"/>
              <a:t>中的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DY-28C</a:t>
            </a:r>
            <a:r>
              <a:rPr lang="zh-CN" altLang="zh-CN" dirty="0"/>
              <a:t>型低压继电器（额定电压</a:t>
            </a:r>
            <a:r>
              <a:rPr lang="zh-CN" altLang="zh-CN" dirty="0" smtClean="0"/>
              <a:t>为</a:t>
            </a:r>
            <a:r>
              <a:rPr lang="en-US" altLang="zh-CN" dirty="0" smtClean="0"/>
              <a:t>80V</a:t>
            </a:r>
            <a:r>
              <a:rPr lang="zh-CN" altLang="zh-CN" dirty="0"/>
              <a:t>），本实验整定值</a:t>
            </a:r>
            <a:r>
              <a:rPr lang="zh-CN" altLang="zh-CN" dirty="0" smtClean="0"/>
              <a:t>为</a:t>
            </a:r>
            <a:r>
              <a:rPr lang="en-US" altLang="zh-CN" dirty="0" smtClean="0"/>
              <a:t>50V</a:t>
            </a:r>
            <a:r>
              <a:rPr lang="zh-CN" altLang="zh-CN" dirty="0" smtClean="0"/>
              <a:t>及</a:t>
            </a:r>
            <a:r>
              <a:rPr lang="en-US" altLang="zh-CN" dirty="0" smtClean="0"/>
              <a:t>100V</a:t>
            </a:r>
            <a:r>
              <a:rPr lang="zh-CN" altLang="zh-CN" dirty="0"/>
              <a:t>两种</a:t>
            </a:r>
            <a:r>
              <a:rPr lang="zh-CN" altLang="zh-CN" dirty="0" smtClean="0"/>
              <a:t>工作状态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36861"/>
            <a:ext cx="7272808" cy="4020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43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25466"/>
            <a:ext cx="8610881" cy="49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7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1494"/>
            <a:ext cx="6984776" cy="600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3"/>
          <p:cNvSpPr txBox="1">
            <a:spLocks/>
          </p:cNvSpPr>
          <p:nvPr/>
        </p:nvSpPr>
        <p:spPr>
          <a:xfrm>
            <a:off x="8388424" y="2948517"/>
            <a:ext cx="646331" cy="2640723"/>
          </a:xfrm>
          <a:prstGeom prst="rect">
            <a:avLst/>
          </a:prstGeom>
        </p:spPr>
        <p:txBody>
          <a:bodyPr vert="horz" wrap="none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交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流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回</a:t>
            </a:r>
            <a:endParaRPr lang="en-US" altLang="zh-CN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路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87" y="3861048"/>
            <a:ext cx="10112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8332"/>
            <a:ext cx="32734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1800" y="4509120"/>
            <a:ext cx="31931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646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内容占位符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7332441"/>
              </p:ext>
            </p:extLst>
          </p:nvPr>
        </p:nvGraphicFramePr>
        <p:xfrm>
          <a:off x="1043608" y="1101102"/>
          <a:ext cx="7056785" cy="43441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85792"/>
                <a:gridCol w="508108"/>
                <a:gridCol w="507251"/>
                <a:gridCol w="502604"/>
                <a:gridCol w="747465"/>
                <a:gridCol w="510688"/>
                <a:gridCol w="511548"/>
                <a:gridCol w="511548"/>
                <a:gridCol w="871781"/>
              </a:tblGrid>
              <a:tr h="64936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整定电压</a:t>
                      </a:r>
                      <a:r>
                        <a:rPr lang="en-US" sz="2400" b="1" kern="100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（伏）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50V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线圈</a:t>
                      </a: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接线方式为：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100V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线圈接线方式为：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36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测试序号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1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3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1</a:t>
                      </a:r>
                      <a:endParaRPr lang="zh-CN" sz="2400" b="1" kern="10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endParaRPr lang="zh-CN" sz="2400" b="1" kern="10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7030A0"/>
                          </a:solidFill>
                          <a:effectLst/>
                          <a:latin typeface="Arial"/>
                          <a:ea typeface="宋体"/>
                        </a:rPr>
                        <a:t>3</a:t>
                      </a:r>
                      <a:endParaRPr lang="zh-CN" sz="2400" b="1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936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实测起动电压</a:t>
                      </a:r>
                      <a:r>
                        <a:rPr lang="en-US" sz="2400" b="1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="1" kern="10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dj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936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实测返回电压</a:t>
                      </a:r>
                      <a:r>
                        <a:rPr lang="en-US" sz="2400" b="1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="1" kern="10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fj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936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返回系数</a:t>
                      </a:r>
                      <a:r>
                        <a:rPr lang="en-US" sz="2400" b="1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kern="100" baseline="-250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083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起动电压与整定电压误差</a:t>
                      </a: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%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zh-CN" sz="24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233315" y="323945"/>
            <a:ext cx="65790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3200" dirty="0"/>
              <a:t>表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    </a:t>
            </a:r>
            <a:r>
              <a:rPr lang="zh-CN" altLang="zh-CN" sz="3200" dirty="0" smtClean="0"/>
              <a:t>低压</a:t>
            </a:r>
            <a:r>
              <a:rPr lang="zh-CN" altLang="zh-CN" sz="3200" dirty="0"/>
              <a:t>继电器实验结果记录表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201733"/>
              </p:ext>
            </p:extLst>
          </p:nvPr>
        </p:nvGraphicFramePr>
        <p:xfrm>
          <a:off x="881063" y="5431805"/>
          <a:ext cx="2198687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" name="公式" r:id="rId3" imgW="685800" imgH="469800" progId="Equation.3">
                  <p:embed/>
                </p:oleObj>
              </mc:Choice>
              <mc:Fallback>
                <p:oleObj name="公式" r:id="rId3" imgW="68580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3" y="5431805"/>
                        <a:ext cx="2198687" cy="1525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008937"/>
              </p:ext>
            </p:extLst>
          </p:nvPr>
        </p:nvGraphicFramePr>
        <p:xfrm>
          <a:off x="3779912" y="5760640"/>
          <a:ext cx="4720334" cy="1052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6" name="公式" r:id="rId5" imgW="2133360" imgH="469800" progId="Equation.3">
                  <p:embed/>
                </p:oleObj>
              </mc:Choice>
              <mc:Fallback>
                <p:oleObj name="公式" r:id="rId5" imgW="2133360" imgH="46980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5760640"/>
                        <a:ext cx="4720334" cy="1052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469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电源操作与安全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96144"/>
            <a:ext cx="8686800" cy="5517232"/>
          </a:xfrm>
        </p:spPr>
        <p:txBody>
          <a:bodyPr>
            <a:noAutofit/>
          </a:bodyPr>
          <a:lstStyle/>
          <a:p>
            <a:pPr marL="0" indent="0">
              <a:lnSpc>
                <a:spcPts val="4400"/>
              </a:lnSpc>
              <a:buNone/>
            </a:pPr>
            <a:r>
              <a:rPr lang="zh-CN" altLang="en-US" b="1" dirty="0" smtClean="0">
                <a:solidFill>
                  <a:srgbClr val="C00000"/>
                </a:solidFill>
              </a:rPr>
              <a:t>开启</a:t>
            </a:r>
            <a:r>
              <a:rPr lang="zh-CN" altLang="en-US" b="1" dirty="0">
                <a:solidFill>
                  <a:srgbClr val="C00000"/>
                </a:solidFill>
              </a:rPr>
              <a:t>实验装置的步骤：</a:t>
            </a:r>
          </a:p>
          <a:p>
            <a:pPr marL="0" indent="0">
              <a:lnSpc>
                <a:spcPts val="4400"/>
              </a:lnSpc>
              <a:buNone/>
            </a:pPr>
            <a:r>
              <a:rPr lang="en-US" altLang="zh-CN" b="1" dirty="0"/>
              <a:t>1</a:t>
            </a:r>
            <a:r>
              <a:rPr lang="zh-CN" altLang="en-US" b="1" dirty="0" smtClean="0"/>
              <a:t>） 直流电源 置“关” 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自</a:t>
            </a:r>
            <a:r>
              <a:rPr lang="zh-CN" altLang="en-US" b="1" dirty="0"/>
              <a:t>耦</a:t>
            </a:r>
            <a:r>
              <a:rPr lang="zh-CN" altLang="en-US" b="1" dirty="0" smtClean="0"/>
              <a:t>调压器在零位。</a:t>
            </a:r>
            <a:endParaRPr lang="zh-CN" altLang="en-US" b="1" dirty="0"/>
          </a:p>
          <a:p>
            <a:pPr marL="0" indent="0">
              <a:lnSpc>
                <a:spcPts val="4400"/>
              </a:lnSpc>
              <a:buNone/>
            </a:pPr>
            <a:r>
              <a:rPr lang="en-US" altLang="zh-CN" b="1" dirty="0"/>
              <a:t>2</a:t>
            </a:r>
            <a:r>
              <a:rPr lang="zh-CN" altLang="en-US" b="1" dirty="0" smtClean="0"/>
              <a:t>）开启</a:t>
            </a:r>
            <a:r>
              <a:rPr lang="zh-CN" altLang="en-US" b="1" dirty="0"/>
              <a:t>漏电断路器</a:t>
            </a:r>
            <a:r>
              <a:rPr lang="zh-CN" altLang="en-US" b="1" dirty="0" smtClean="0"/>
              <a:t>“电源总开关（实验台左</a:t>
            </a:r>
            <a:endParaRPr lang="en-US" altLang="zh-CN" b="1" dirty="0" smtClean="0"/>
          </a:p>
          <a:p>
            <a:pPr marL="0" indent="0">
              <a:lnSpc>
                <a:spcPts val="4400"/>
              </a:lnSpc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  </a:t>
            </a:r>
            <a:r>
              <a:rPr lang="zh-CN" altLang="en-US" b="1" dirty="0" smtClean="0"/>
              <a:t>侧）”。</a:t>
            </a:r>
            <a:endParaRPr lang="en-US" altLang="zh-CN" b="1" dirty="0" smtClean="0"/>
          </a:p>
          <a:p>
            <a:pPr marL="0" indent="0">
              <a:lnSpc>
                <a:spcPts val="4400"/>
              </a:lnSpc>
              <a:buNone/>
            </a:pPr>
            <a:r>
              <a:rPr lang="en-US" altLang="zh-CN" b="1" dirty="0" smtClean="0"/>
              <a:t>3</a:t>
            </a:r>
            <a:r>
              <a:rPr lang="zh-CN" altLang="en-US" b="1" dirty="0"/>
              <a:t>）按下</a:t>
            </a:r>
            <a:r>
              <a:rPr lang="zh-CN" altLang="en-US" b="1" dirty="0" smtClean="0"/>
              <a:t>“闭合”按钮。</a:t>
            </a:r>
            <a:endParaRPr lang="en-US" altLang="zh-CN" b="1" smtClean="0"/>
          </a:p>
          <a:p>
            <a:pPr marL="0" indent="0">
              <a:lnSpc>
                <a:spcPts val="4400"/>
              </a:lnSpc>
              <a:buNone/>
            </a:pPr>
            <a:r>
              <a:rPr lang="en-US" altLang="zh-CN" b="1" smtClean="0"/>
              <a:t>4</a:t>
            </a:r>
            <a:r>
              <a:rPr lang="zh-CN" altLang="en-US" b="1" dirty="0" smtClean="0"/>
              <a:t>）得到可调三相线电压</a:t>
            </a:r>
            <a:r>
              <a:rPr lang="zh-CN" altLang="en-US" b="1" dirty="0" smtClean="0">
                <a:solidFill>
                  <a:srgbClr val="FF0000"/>
                </a:solidFill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</a:rPr>
              <a:t>0</a:t>
            </a:r>
            <a:r>
              <a:rPr lang="zh-CN" altLang="en-US" b="1" dirty="0" smtClean="0">
                <a:solidFill>
                  <a:srgbClr val="FF0000"/>
                </a:solidFill>
              </a:rPr>
              <a:t>～</a:t>
            </a:r>
            <a:r>
              <a:rPr lang="en-US" altLang="zh-CN" b="1" dirty="0" smtClean="0">
                <a:solidFill>
                  <a:srgbClr val="FF0000"/>
                </a:solidFill>
              </a:rPr>
              <a:t>120V</a:t>
            </a:r>
            <a:r>
              <a:rPr lang="zh-CN" altLang="en-US" b="1" dirty="0" smtClean="0"/>
              <a:t>，并由控制屏上交流电压表指示；还可以在单相调压（实验台左侧）输出端得到</a:t>
            </a:r>
            <a:r>
              <a:rPr lang="en-US" altLang="zh-CN" b="1" dirty="0" smtClean="0"/>
              <a:t>0</a:t>
            </a:r>
            <a:r>
              <a:rPr lang="zh-CN" altLang="en-US" b="1" dirty="0" smtClean="0"/>
              <a:t>～</a:t>
            </a:r>
            <a:r>
              <a:rPr lang="en-US" altLang="zh-CN" b="1" dirty="0" smtClean="0"/>
              <a:t>220V</a:t>
            </a:r>
            <a:r>
              <a:rPr lang="zh-CN" altLang="en-US" b="1" dirty="0" smtClean="0"/>
              <a:t>的交流电压。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03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6754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sz="3600" dirty="0" smtClean="0">
                <a:solidFill>
                  <a:srgbClr val="C00000"/>
                </a:solidFill>
              </a:rPr>
              <a:t>四</a:t>
            </a:r>
            <a:r>
              <a:rPr lang="en-US" altLang="zh-CN" sz="3600" dirty="0">
                <a:solidFill>
                  <a:srgbClr val="C00000"/>
                </a:solidFill>
              </a:rPr>
              <a:t>.</a:t>
            </a:r>
            <a:r>
              <a:rPr lang="zh-CN" altLang="en-US" sz="3600" dirty="0" smtClean="0">
                <a:solidFill>
                  <a:srgbClr val="C00000"/>
                </a:solidFill>
              </a:rPr>
              <a:t>实验</a:t>
            </a:r>
            <a:r>
              <a:rPr lang="zh-CN" altLang="en-US" sz="3600" dirty="0">
                <a:solidFill>
                  <a:srgbClr val="C00000"/>
                </a:solidFill>
              </a:rPr>
              <a:t>总结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实验</a:t>
            </a:r>
            <a:r>
              <a:rPr lang="zh-CN" altLang="en-US" dirty="0"/>
              <a:t>结束后，针对过电流，低压继电器实验要求及相应动作返回值、返回系数的具体整定方法，按实验报告编写的格式和要求写出过流继电器，低压继电器实验报告和实验体会，并书面解答本实验思考题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b="1" i="1" dirty="0" smtClean="0">
                <a:solidFill>
                  <a:srgbClr val="FF0000"/>
                </a:solidFill>
              </a:rPr>
              <a:t>请在总结报告中标注班级、姓名、学号、指导教师等信息</a:t>
            </a:r>
            <a:endParaRPr lang="zh-CN" altLang="en-US" b="1" i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62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b="1" dirty="0" smtClean="0"/>
              <a:t>5)</a:t>
            </a:r>
            <a:r>
              <a:rPr lang="zh-CN" altLang="en-US" b="1" dirty="0" smtClean="0"/>
              <a:t>打开</a:t>
            </a:r>
            <a:r>
              <a:rPr lang="zh-CN" altLang="en-US" b="1" dirty="0"/>
              <a:t>直流操作</a:t>
            </a:r>
            <a:r>
              <a:rPr lang="zh-CN" altLang="en-US" b="1" dirty="0" smtClean="0"/>
              <a:t>电源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 smtClean="0"/>
              <a:t>6</a:t>
            </a:r>
            <a:r>
              <a:rPr lang="en-US" altLang="zh-CN" b="1" dirty="0"/>
              <a:t>)</a:t>
            </a:r>
            <a:r>
              <a:rPr lang="zh-CN" altLang="en-US" b="1" dirty="0" smtClean="0"/>
              <a:t>实验</a:t>
            </a:r>
            <a:r>
              <a:rPr lang="zh-CN" altLang="en-US" b="1" dirty="0"/>
              <a:t>中如果需要改接线路，必须</a:t>
            </a:r>
            <a:r>
              <a:rPr lang="zh-CN" altLang="en-US" b="1" dirty="0">
                <a:solidFill>
                  <a:srgbClr val="FF0000"/>
                </a:solidFill>
              </a:rPr>
              <a:t>切断</a:t>
            </a:r>
            <a:r>
              <a:rPr lang="zh-CN" altLang="en-US" b="1" dirty="0" smtClean="0">
                <a:solidFill>
                  <a:srgbClr val="FF0000"/>
                </a:solidFill>
              </a:rPr>
              <a:t>交流电源</a:t>
            </a:r>
            <a:endParaRPr lang="en-US" altLang="zh-CN" b="1" dirty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 smtClean="0"/>
              <a:t>7)</a:t>
            </a:r>
            <a:r>
              <a:rPr lang="zh-CN" altLang="en-US" b="1" dirty="0" smtClean="0"/>
              <a:t>实验</a:t>
            </a:r>
            <a:r>
              <a:rPr lang="zh-CN" altLang="en-US" b="1" dirty="0"/>
              <a:t>完毕，须将自耦调压器调回到零位</a:t>
            </a:r>
            <a:r>
              <a:rPr lang="zh-CN" altLang="en-US" b="1" dirty="0" smtClean="0"/>
              <a:t>，将</a:t>
            </a:r>
            <a:r>
              <a:rPr lang="zh-CN" altLang="en-US" b="1" dirty="0"/>
              <a:t>“直流电源”的电源开关置于“关”断</a:t>
            </a:r>
            <a:r>
              <a:rPr lang="zh-CN" altLang="en-US" b="1" dirty="0" smtClean="0"/>
              <a:t>位置</a:t>
            </a:r>
            <a:r>
              <a:rPr lang="zh-CN" altLang="en-US" b="1" dirty="0"/>
              <a:t>，</a:t>
            </a:r>
            <a:r>
              <a:rPr lang="zh-CN" altLang="en-US" b="1" dirty="0" smtClean="0"/>
              <a:t>最后</a:t>
            </a:r>
            <a:r>
              <a:rPr lang="zh-CN" altLang="en-US" b="1" dirty="0"/>
              <a:t>，需关断“电源总开关”。</a:t>
            </a:r>
          </a:p>
          <a:p>
            <a:pPr>
              <a:lnSpc>
                <a:spcPct val="150000"/>
              </a:lnSpc>
            </a:pP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618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639"/>
            <a:ext cx="4536504" cy="67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4788024" y="332656"/>
            <a:ext cx="41044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当按下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“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闭合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”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按钮时，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“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闭合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”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按钮指示红灯亮，调节调压器手柄，可以三相输出端得到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0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～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120V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的线电压，在单相调压输出端得到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0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～</a:t>
            </a:r>
            <a:r>
              <a:rPr lang="en-US" altLang="zh-CN" sz="3200" b="1" kern="650" dirty="0">
                <a:solidFill>
                  <a:srgbClr val="7030A0"/>
                </a:solidFill>
                <a:latin typeface="Arial"/>
                <a:ea typeface="宋体"/>
                <a:cs typeface="Times New Roman"/>
              </a:rPr>
              <a:t>220V</a:t>
            </a:r>
            <a:r>
              <a:rPr lang="zh-CN" altLang="zh-CN" sz="3200" b="1" kern="650" dirty="0">
                <a:solidFill>
                  <a:srgbClr val="7030A0"/>
                </a:solidFill>
                <a:latin typeface="Arial"/>
                <a:ea typeface="宋体"/>
                <a:cs typeface="Arial"/>
              </a:rPr>
              <a:t>的交流电压。</a:t>
            </a:r>
            <a:endParaRPr lang="zh-CN" altLang="zh-CN" sz="3200" b="1" kern="100" dirty="0">
              <a:solidFill>
                <a:srgbClr val="7030A0"/>
              </a:solidFill>
              <a:effectLst/>
              <a:latin typeface="Calibri"/>
              <a:ea typeface="宋体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888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30560"/>
            <a:ext cx="8686800" cy="838200"/>
          </a:xfrm>
        </p:spPr>
        <p:txBody>
          <a:bodyPr/>
          <a:lstStyle/>
          <a:p>
            <a:r>
              <a:rPr lang="zh-CN" altLang="en-US" dirty="0"/>
              <a:t>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7728" y="1196752"/>
            <a:ext cx="8686800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altLang="zh-CN" b="1" dirty="0" smtClean="0"/>
              <a:t>1</a:t>
            </a:r>
            <a:r>
              <a:rPr lang="zh-CN" altLang="en-US" b="1" dirty="0" smtClean="0"/>
              <a:t>）接线</a:t>
            </a:r>
            <a:r>
              <a:rPr lang="zh-CN" altLang="en-US" b="1" dirty="0"/>
              <a:t>或拆线都必须在</a:t>
            </a:r>
            <a:r>
              <a:rPr lang="zh-CN" altLang="en-US" b="1" dirty="0">
                <a:solidFill>
                  <a:srgbClr val="FF0000"/>
                </a:solidFill>
              </a:rPr>
              <a:t>切断电源</a:t>
            </a:r>
            <a:r>
              <a:rPr lang="zh-CN" altLang="en-US" b="1" dirty="0"/>
              <a:t>的情况下</a:t>
            </a:r>
            <a:r>
              <a:rPr lang="zh-CN" altLang="en-US" b="1" dirty="0" smtClean="0"/>
              <a:t>进行</a:t>
            </a:r>
            <a:r>
              <a:rPr lang="zh-CN" altLang="en-US" b="1" dirty="0"/>
              <a:t>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）完成</a:t>
            </a:r>
            <a:r>
              <a:rPr lang="zh-CN" altLang="en-US" b="1" dirty="0"/>
              <a:t>接线后，务必请指导老师或同学</a:t>
            </a:r>
            <a:r>
              <a:rPr lang="zh-CN" altLang="en-US" b="1" dirty="0" smtClean="0"/>
              <a:t>检查 </a:t>
            </a:r>
            <a:endParaRPr lang="en-US" altLang="zh-CN" b="1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 smtClean="0"/>
              <a:t>       </a:t>
            </a:r>
            <a:r>
              <a:rPr lang="zh-CN" altLang="en-US" b="1" dirty="0" smtClean="0"/>
              <a:t>之</a:t>
            </a:r>
            <a:r>
              <a:rPr lang="zh-CN" altLang="en-US" b="1" dirty="0"/>
              <a:t>后方可接通电源，实验中如发生事故，</a:t>
            </a:r>
            <a:r>
              <a:rPr lang="zh-CN" altLang="en-US" b="1" dirty="0" smtClean="0"/>
              <a:t>应</a:t>
            </a:r>
            <a:endParaRPr lang="en-US" altLang="zh-CN" b="1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  </a:t>
            </a:r>
            <a:r>
              <a:rPr lang="zh-CN" altLang="en-US" b="1" dirty="0" smtClean="0"/>
              <a:t>立即</a:t>
            </a:r>
            <a:r>
              <a:rPr lang="zh-CN" altLang="en-US" b="1" dirty="0"/>
              <a:t>切断总电源</a:t>
            </a:r>
            <a:r>
              <a:rPr lang="zh-CN" altLang="en-US" b="1" dirty="0" smtClean="0"/>
              <a:t>，不可</a:t>
            </a:r>
            <a:r>
              <a:rPr lang="zh-CN" altLang="en-US" b="1" dirty="0"/>
              <a:t>独立带电检查。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）实验</a:t>
            </a:r>
            <a:r>
              <a:rPr lang="zh-CN" altLang="en-US" b="1" dirty="0"/>
              <a:t>前，先检查和选择好测量仪表仪器的</a:t>
            </a:r>
            <a:r>
              <a:rPr lang="zh-CN" altLang="en-US" b="1" dirty="0" smtClean="0"/>
              <a:t>量</a:t>
            </a:r>
            <a:endParaRPr lang="en-US" altLang="zh-CN" b="1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</a:t>
            </a:r>
            <a:r>
              <a:rPr lang="zh-CN" altLang="en-US" b="1" dirty="0" smtClean="0"/>
              <a:t>程</a:t>
            </a:r>
            <a:r>
              <a:rPr lang="zh-CN" altLang="en-US" b="1" dirty="0"/>
              <a:t>和最大负荷值，严禁长时间运行在过</a:t>
            </a:r>
            <a:r>
              <a:rPr lang="zh-CN" altLang="en-US" b="1" dirty="0" smtClean="0"/>
              <a:t>量程</a:t>
            </a:r>
            <a:endParaRPr lang="en-US" altLang="zh-CN" b="1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</a:t>
            </a:r>
            <a:r>
              <a:rPr lang="zh-CN" altLang="en-US" b="1" dirty="0" smtClean="0"/>
              <a:t>、</a:t>
            </a:r>
            <a:r>
              <a:rPr lang="zh-CN" altLang="en-US" b="1" dirty="0"/>
              <a:t>过负荷状态。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51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3600" dirty="0" smtClean="0"/>
              <a:t>  实验一  电磁</a:t>
            </a:r>
            <a:r>
              <a:rPr lang="zh-CN" altLang="en-US" sz="3600" dirty="0"/>
              <a:t>型电流继电器和电压继电器实验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704" y="1412776"/>
            <a:ext cx="8686800" cy="4525963"/>
          </a:xfrm>
        </p:spPr>
        <p:txBody>
          <a:bodyPr>
            <a:normAutofit/>
          </a:bodyPr>
          <a:lstStyle/>
          <a:p>
            <a:endParaRPr lang="en-US" altLang="zh-CN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</a:rPr>
              <a:t>．实验目的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1</a:t>
            </a:r>
            <a:r>
              <a:rPr lang="zh-CN" altLang="en-US" dirty="0"/>
              <a:t>．熟悉</a:t>
            </a:r>
            <a:r>
              <a:rPr lang="en-US" altLang="zh-CN" dirty="0"/>
              <a:t>DL</a:t>
            </a:r>
            <a:r>
              <a:rPr lang="zh-CN" altLang="en-US" dirty="0"/>
              <a:t>型电流继电器和</a:t>
            </a:r>
            <a:r>
              <a:rPr lang="en-US" altLang="zh-CN" dirty="0"/>
              <a:t>DY </a:t>
            </a:r>
            <a:r>
              <a:rPr lang="zh-CN" altLang="en-US" dirty="0"/>
              <a:t>型</a:t>
            </a:r>
            <a:r>
              <a:rPr lang="zh-CN" altLang="en-US" dirty="0" smtClean="0"/>
              <a:t>电压继电器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</a:t>
            </a:r>
            <a:r>
              <a:rPr lang="zh-CN" altLang="en-US" dirty="0" smtClean="0"/>
              <a:t>的</a:t>
            </a:r>
            <a:r>
              <a:rPr lang="zh-CN" altLang="en-US" dirty="0"/>
              <a:t>实际结构，工作原理、基本特性。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2</a:t>
            </a:r>
            <a:r>
              <a:rPr lang="zh-CN" altLang="en-US" dirty="0"/>
              <a:t>．掌握动作电流、动作电压参数的整定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2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704" y="548680"/>
            <a:ext cx="8686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sz="3600" dirty="0" smtClean="0">
                <a:solidFill>
                  <a:srgbClr val="FF0000"/>
                </a:solidFill>
              </a:rPr>
              <a:t>预习</a:t>
            </a:r>
            <a:r>
              <a:rPr lang="zh-CN" altLang="en-US" sz="3600" dirty="0">
                <a:solidFill>
                  <a:srgbClr val="FF0000"/>
                </a:solidFill>
              </a:rPr>
              <a:t>与思考</a:t>
            </a:r>
            <a:endParaRPr lang="zh-CN" altLang="en-US" sz="3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．电流继电器的返回系数为什么恒小于</a:t>
            </a:r>
            <a:r>
              <a:rPr lang="en-US" altLang="zh-CN" dirty="0"/>
              <a:t>1</a:t>
            </a:r>
            <a:r>
              <a:rPr lang="zh-CN" altLang="en-US" dirty="0"/>
              <a:t>？</a:t>
            </a:r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．动作电流（压），返回电流（压）和</a:t>
            </a:r>
            <a:r>
              <a:rPr lang="zh-CN" altLang="en-US" dirty="0" smtClean="0"/>
              <a:t>返回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系数</a:t>
            </a:r>
            <a:r>
              <a:rPr lang="zh-CN" altLang="en-US" dirty="0"/>
              <a:t>的定义是什么？</a:t>
            </a:r>
          </a:p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．实验结果如返回系数不符合要求，你能</a:t>
            </a:r>
            <a:r>
              <a:rPr lang="zh-CN" altLang="en-US" dirty="0" smtClean="0"/>
              <a:t>正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   </a:t>
            </a:r>
            <a:r>
              <a:rPr lang="zh-CN" altLang="en-US" dirty="0" smtClean="0"/>
              <a:t>确</a:t>
            </a:r>
            <a:r>
              <a:rPr lang="zh-CN" altLang="en-US" dirty="0"/>
              <a:t>地进行调整吗？</a:t>
            </a:r>
          </a:p>
          <a:p>
            <a:pPr marL="0" indent="0">
              <a:buNone/>
            </a:pPr>
            <a:r>
              <a:rPr lang="en-US" altLang="zh-CN" dirty="0"/>
              <a:t>4</a:t>
            </a:r>
            <a:r>
              <a:rPr lang="zh-CN" altLang="en-US" dirty="0"/>
              <a:t>．返回系数在设计继电保护装置中有何</a:t>
            </a:r>
            <a:r>
              <a:rPr lang="zh-CN" altLang="en-US" dirty="0" smtClean="0"/>
              <a:t>重要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   </a:t>
            </a:r>
            <a:r>
              <a:rPr lang="zh-CN" altLang="en-US" dirty="0" smtClean="0"/>
              <a:t>用途</a:t>
            </a:r>
            <a:r>
              <a:rPr lang="zh-CN" altLang="en-US" dirty="0"/>
              <a:t>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26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76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en-US" sz="4600" dirty="0">
                <a:solidFill>
                  <a:srgbClr val="FF0000"/>
                </a:solidFill>
              </a:rPr>
              <a:t>原理</a:t>
            </a:r>
            <a:r>
              <a:rPr lang="zh-CN" altLang="en-US" sz="4600" dirty="0" smtClean="0">
                <a:solidFill>
                  <a:srgbClr val="FF0000"/>
                </a:solidFill>
              </a:rPr>
              <a:t>说明</a:t>
            </a:r>
            <a:endParaRPr lang="en-US" altLang="zh-CN" sz="46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600"/>
              </a:lnSpc>
              <a:buNone/>
            </a:pPr>
            <a:r>
              <a:rPr lang="zh-CN" altLang="en-US" dirty="0" smtClean="0"/>
              <a:t>        实验用电磁式继电器</a:t>
            </a:r>
            <a:r>
              <a:rPr lang="zh-CN" altLang="en-US" dirty="0"/>
              <a:t>。由</a:t>
            </a:r>
            <a:r>
              <a:rPr lang="zh-CN" altLang="en-US" dirty="0">
                <a:solidFill>
                  <a:srgbClr val="C00000"/>
                </a:solidFill>
              </a:rPr>
              <a:t>电磁系统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C00000"/>
                </a:solidFill>
              </a:rPr>
              <a:t>整定装置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C00000"/>
                </a:solidFill>
              </a:rPr>
              <a:t>接触点系统</a:t>
            </a:r>
            <a:r>
              <a:rPr lang="zh-CN" altLang="en-US" dirty="0"/>
              <a:t>组成。当线圈导通时，衔铁克服游丝的反作用力矩而动作，使动合触点闭合。转动刻度盘上的指针，可改变游丝的力矩，从而改变继电器的动作值。改变线圈的串联或并联，可获得不同的额定值。</a:t>
            </a:r>
          </a:p>
          <a:p>
            <a:pPr marL="0" indent="0">
              <a:lnSpc>
                <a:spcPts val="3600"/>
              </a:lnSpc>
              <a:buNone/>
            </a:pPr>
            <a:r>
              <a:rPr lang="zh-CN" altLang="en-US" dirty="0" smtClean="0"/>
              <a:t>        电流继电器</a:t>
            </a:r>
            <a:r>
              <a:rPr lang="zh-CN" altLang="en-US" dirty="0"/>
              <a:t>铭牌刻度值，为</a:t>
            </a:r>
            <a:r>
              <a:rPr lang="zh-CN" altLang="en-US" dirty="0" smtClean="0"/>
              <a:t>线圈串联</a:t>
            </a:r>
            <a:r>
              <a:rPr lang="zh-CN" altLang="en-US" dirty="0"/>
              <a:t>时</a:t>
            </a:r>
            <a:r>
              <a:rPr lang="zh-CN" altLang="en-US" dirty="0" smtClean="0"/>
              <a:t>的整定电流值</a:t>
            </a:r>
            <a:r>
              <a:rPr lang="zh-CN" altLang="en-US" dirty="0"/>
              <a:t>。继电器</a:t>
            </a:r>
            <a:r>
              <a:rPr lang="zh-CN" altLang="en-US" dirty="0" smtClean="0"/>
              <a:t>用于发电机、变压器</a:t>
            </a:r>
            <a:r>
              <a:rPr lang="zh-CN" altLang="en-US" dirty="0"/>
              <a:t>及输电线</a:t>
            </a:r>
            <a:r>
              <a:rPr lang="zh-CN" altLang="en-US" dirty="0">
                <a:solidFill>
                  <a:srgbClr val="FF0000"/>
                </a:solidFill>
              </a:rPr>
              <a:t>短路和过负荷</a:t>
            </a:r>
            <a:r>
              <a:rPr lang="zh-CN" altLang="en-US" dirty="0"/>
              <a:t>的继电保护装置中 。</a:t>
            </a:r>
          </a:p>
          <a:p>
            <a:pPr marL="0" indent="0">
              <a:lnSpc>
                <a:spcPts val="3600"/>
              </a:lnSpc>
              <a:buNone/>
            </a:pPr>
            <a:r>
              <a:rPr lang="zh-CN" altLang="en-US" dirty="0" smtClean="0"/>
              <a:t>        电压继电器</a:t>
            </a:r>
            <a:r>
              <a:rPr lang="zh-CN" altLang="en-US" dirty="0"/>
              <a:t>铭牌刻度值，为</a:t>
            </a:r>
            <a:r>
              <a:rPr lang="zh-CN" altLang="en-US" dirty="0" smtClean="0"/>
              <a:t>线圈</a:t>
            </a:r>
            <a:r>
              <a:rPr lang="zh-CN" altLang="en-US" dirty="0"/>
              <a:t>并</a:t>
            </a:r>
            <a:r>
              <a:rPr lang="zh-CN" altLang="en-US" dirty="0" smtClean="0"/>
              <a:t>联</a:t>
            </a:r>
            <a:r>
              <a:rPr lang="zh-CN" altLang="en-US" dirty="0"/>
              <a:t>时</a:t>
            </a:r>
            <a:r>
              <a:rPr lang="zh-CN" altLang="en-US" dirty="0" smtClean="0"/>
              <a:t>的整定电压值</a:t>
            </a:r>
            <a:r>
              <a:rPr lang="zh-CN" altLang="en-US" dirty="0"/>
              <a:t>。继电器</a:t>
            </a:r>
            <a:r>
              <a:rPr lang="zh-CN" altLang="en-US" dirty="0" smtClean="0"/>
              <a:t>用于发电机</a:t>
            </a:r>
            <a:r>
              <a:rPr lang="zh-CN" altLang="en-US" dirty="0"/>
              <a:t>、变压器及输电线路的电压升高（</a:t>
            </a:r>
            <a:r>
              <a:rPr lang="zh-CN" altLang="en-US" dirty="0">
                <a:solidFill>
                  <a:srgbClr val="FF0000"/>
                </a:solidFill>
              </a:rPr>
              <a:t>过压保护</a:t>
            </a:r>
            <a:r>
              <a:rPr lang="zh-CN" altLang="en-US" dirty="0"/>
              <a:t>）或电压降低（</a:t>
            </a:r>
            <a:r>
              <a:rPr lang="zh-CN" altLang="en-US" dirty="0">
                <a:solidFill>
                  <a:srgbClr val="FF0000"/>
                </a:solidFill>
              </a:rPr>
              <a:t>低电压起动</a:t>
            </a:r>
            <a:r>
              <a:rPr lang="zh-CN" altLang="en-US" dirty="0"/>
              <a:t>）的继电保护装置中。</a:t>
            </a:r>
          </a:p>
          <a:p>
            <a:pPr>
              <a:lnSpc>
                <a:spcPts val="36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3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64" y="1083473"/>
            <a:ext cx="7653560" cy="572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260648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7030A0"/>
                </a:solidFill>
              </a:rPr>
              <a:t>电磁式继电器内部接线图</a:t>
            </a:r>
            <a:endParaRPr lang="zh-CN" alt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671</TotalTime>
  <Words>877</Words>
  <Application>Microsoft Office PowerPoint</Application>
  <PresentationFormat>全屏显示(4:3)</PresentationFormat>
  <Paragraphs>179</Paragraphs>
  <Slides>20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跋涉</vt:lpstr>
      <vt:lpstr>公式</vt:lpstr>
      <vt:lpstr>供电系统及继电保护实验</vt:lpstr>
      <vt:lpstr>电源操作与安全</vt:lpstr>
      <vt:lpstr>PowerPoint 演示文稿</vt:lpstr>
      <vt:lpstr>PowerPoint 演示文稿</vt:lpstr>
      <vt:lpstr>注意事项</vt:lpstr>
      <vt:lpstr>  实验一  电磁型电流继电器和电压继电器实验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三．实验内容</vt:lpstr>
      <vt:lpstr>PowerPoint 演示文稿</vt:lpstr>
      <vt:lpstr>直流回路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供电系统及继电保护实验</dc:title>
  <dc:creator>Administrator</dc:creator>
  <cp:lastModifiedBy>微软用户</cp:lastModifiedBy>
  <cp:revision>70</cp:revision>
  <dcterms:created xsi:type="dcterms:W3CDTF">2014-12-04T02:10:02Z</dcterms:created>
  <dcterms:modified xsi:type="dcterms:W3CDTF">2015-11-06T07:46:54Z</dcterms:modified>
</cp:coreProperties>
</file>